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2" r:id="rId4"/>
    <p:sldId id="263" r:id="rId5"/>
    <p:sldId id="261" r:id="rId6"/>
    <p:sldId id="264" r:id="rId7"/>
    <p:sldId id="265" r:id="rId8"/>
    <p:sldId id="259" r:id="rId9"/>
    <p:sldId id="267" r:id="rId10"/>
    <p:sldId id="266" r:id="rId11"/>
    <p:sldId id="268" r:id="rId12"/>
    <p:sldId id="271" r:id="rId13"/>
    <p:sldId id="272" r:id="rId14"/>
    <p:sldId id="273" r:id="rId15"/>
    <p:sldId id="274" r:id="rId16"/>
    <p:sldId id="269" r:id="rId17"/>
    <p:sldId id="270" r:id="rId18"/>
    <p:sldId id="276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8" d="100"/>
          <a:sy n="48" d="100"/>
        </p:scale>
        <p:origin x="66" y="4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5CC1C-3D8D-46D3-B7BA-6BD1D7D2111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CE28401-86B7-4DE6-B2E7-6F47AFB676ED}">
      <dgm:prSet custT="1"/>
      <dgm:spPr/>
      <dgm:t>
        <a:bodyPr/>
        <a:lstStyle/>
        <a:p>
          <a:pPr algn="ctr"/>
          <a:r>
            <a:rPr lang="en-US" sz="2800" dirty="0"/>
            <a:t>Michelle Boutilier</a:t>
          </a:r>
        </a:p>
      </dgm:t>
    </dgm:pt>
    <dgm:pt modelId="{D35086E4-83DF-4FD1-9E5A-C394298723C1}" type="parTrans" cxnId="{A2D267F3-58C3-417A-B7EA-2911C662A35D}">
      <dgm:prSet/>
      <dgm:spPr/>
      <dgm:t>
        <a:bodyPr/>
        <a:lstStyle/>
        <a:p>
          <a:endParaRPr lang="en-US"/>
        </a:p>
      </dgm:t>
    </dgm:pt>
    <dgm:pt modelId="{775D2B1C-D10E-48D0-AC57-E725A313B8EA}" type="sibTrans" cxnId="{A2D267F3-58C3-417A-B7EA-2911C662A35D}">
      <dgm:prSet/>
      <dgm:spPr/>
      <dgm:t>
        <a:bodyPr/>
        <a:lstStyle/>
        <a:p>
          <a:endParaRPr lang="en-US"/>
        </a:p>
      </dgm:t>
    </dgm:pt>
    <dgm:pt modelId="{AE7F9537-20AA-46B5-8A95-BE887B6979F2}">
      <dgm:prSet/>
      <dgm:spPr/>
      <dgm:t>
        <a:bodyPr/>
        <a:lstStyle/>
        <a:p>
          <a:r>
            <a:rPr lang="en-US"/>
            <a:t>Information Technology Programming Analyst Student</a:t>
          </a:r>
        </a:p>
      </dgm:t>
    </dgm:pt>
    <dgm:pt modelId="{3EF88061-61F2-4ADB-9390-CAC406B5E52F}" type="parTrans" cxnId="{96ACFD13-E25F-4DDB-A5F1-D09BE542D1C7}">
      <dgm:prSet/>
      <dgm:spPr/>
      <dgm:t>
        <a:bodyPr/>
        <a:lstStyle/>
        <a:p>
          <a:endParaRPr lang="en-US"/>
        </a:p>
      </dgm:t>
    </dgm:pt>
    <dgm:pt modelId="{7C5E3C32-55A8-4407-9185-7CF297BA090B}" type="sibTrans" cxnId="{96ACFD13-E25F-4DDB-A5F1-D09BE542D1C7}">
      <dgm:prSet/>
      <dgm:spPr/>
      <dgm:t>
        <a:bodyPr/>
        <a:lstStyle/>
        <a:p>
          <a:endParaRPr lang="en-US"/>
        </a:p>
      </dgm:t>
    </dgm:pt>
    <dgm:pt modelId="{17BED438-97F8-44C7-935D-D4A1824DE135}">
      <dgm:prSet/>
      <dgm:spPr/>
      <dgm:t>
        <a:bodyPr/>
        <a:lstStyle/>
        <a:p>
          <a:r>
            <a:rPr lang="en-US"/>
            <a:t>Member of Women in Cyber Security</a:t>
          </a:r>
        </a:p>
      </dgm:t>
    </dgm:pt>
    <dgm:pt modelId="{09C3CDAE-314F-43E3-A619-91C0F1ABCBED}" type="parTrans" cxnId="{A9A1BFA4-02C1-490E-A7EB-49256B84B6F1}">
      <dgm:prSet/>
      <dgm:spPr/>
      <dgm:t>
        <a:bodyPr/>
        <a:lstStyle/>
        <a:p>
          <a:endParaRPr lang="en-US"/>
        </a:p>
      </dgm:t>
    </dgm:pt>
    <dgm:pt modelId="{AFE2774C-C793-4137-8046-D736FA5F9536}" type="sibTrans" cxnId="{A9A1BFA4-02C1-490E-A7EB-49256B84B6F1}">
      <dgm:prSet/>
      <dgm:spPr/>
      <dgm:t>
        <a:bodyPr/>
        <a:lstStyle/>
        <a:p>
          <a:endParaRPr lang="en-US"/>
        </a:p>
      </dgm:t>
    </dgm:pt>
    <dgm:pt modelId="{2054A5AE-8B97-4E83-A168-7C7D5F1F3470}">
      <dgm:prSet/>
      <dgm:spPr/>
      <dgm:t>
        <a:bodyPr/>
        <a:lstStyle/>
        <a:p>
          <a:r>
            <a:rPr lang="en-US"/>
            <a:t>Owner of Krawler Konceptz, a Graphic Design company</a:t>
          </a:r>
        </a:p>
      </dgm:t>
    </dgm:pt>
    <dgm:pt modelId="{6D619057-C1B2-46E3-AAE8-FEB5BDCE3BBB}" type="parTrans" cxnId="{6EC0CC51-CDC3-4F82-803F-D455C0F31037}">
      <dgm:prSet/>
      <dgm:spPr/>
      <dgm:t>
        <a:bodyPr/>
        <a:lstStyle/>
        <a:p>
          <a:endParaRPr lang="en-US"/>
        </a:p>
      </dgm:t>
    </dgm:pt>
    <dgm:pt modelId="{BB5B9D2C-E6DA-4BC7-8973-42E99A46786B}" type="sibTrans" cxnId="{6EC0CC51-CDC3-4F82-803F-D455C0F31037}">
      <dgm:prSet/>
      <dgm:spPr/>
      <dgm:t>
        <a:bodyPr/>
        <a:lstStyle/>
        <a:p>
          <a:endParaRPr lang="en-US"/>
        </a:p>
      </dgm:t>
    </dgm:pt>
    <dgm:pt modelId="{9808B4C4-0C91-43D5-8082-7956024F9BAF}" type="pres">
      <dgm:prSet presAssocID="{28C5CC1C-3D8D-46D3-B7BA-6BD1D7D21119}" presName="linear" presStyleCnt="0">
        <dgm:presLayoutVars>
          <dgm:animLvl val="lvl"/>
          <dgm:resizeHandles val="exact"/>
        </dgm:presLayoutVars>
      </dgm:prSet>
      <dgm:spPr/>
    </dgm:pt>
    <dgm:pt modelId="{F5BD5160-77FB-488E-94C4-CB34B0DB323E}" type="pres">
      <dgm:prSet presAssocID="{6CE28401-86B7-4DE6-B2E7-6F47AFB676E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E283487-95B7-414B-9606-68FB2ADF5D84}" type="pres">
      <dgm:prSet presAssocID="{775D2B1C-D10E-48D0-AC57-E725A313B8EA}" presName="spacer" presStyleCnt="0"/>
      <dgm:spPr/>
    </dgm:pt>
    <dgm:pt modelId="{6EFD66F6-09B3-4A30-A076-0D653F2BD8E7}" type="pres">
      <dgm:prSet presAssocID="{AE7F9537-20AA-46B5-8A95-BE887B6979F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A5C0151-22E1-4DFF-9046-79197EB730A3}" type="pres">
      <dgm:prSet presAssocID="{7C5E3C32-55A8-4407-9185-7CF297BA090B}" presName="spacer" presStyleCnt="0"/>
      <dgm:spPr/>
    </dgm:pt>
    <dgm:pt modelId="{AD2111CF-4195-4215-89A8-66F25B5B0B87}" type="pres">
      <dgm:prSet presAssocID="{17BED438-97F8-44C7-935D-D4A1824DE13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30920BB-9BF8-48F2-8D3E-62CFB5A65992}" type="pres">
      <dgm:prSet presAssocID="{AFE2774C-C793-4137-8046-D736FA5F9536}" presName="spacer" presStyleCnt="0"/>
      <dgm:spPr/>
    </dgm:pt>
    <dgm:pt modelId="{1AEDDCE4-F141-44C5-82F9-EAD234E32CA6}" type="pres">
      <dgm:prSet presAssocID="{2054A5AE-8B97-4E83-A168-7C7D5F1F347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6ACFD13-E25F-4DDB-A5F1-D09BE542D1C7}" srcId="{28C5CC1C-3D8D-46D3-B7BA-6BD1D7D21119}" destId="{AE7F9537-20AA-46B5-8A95-BE887B6979F2}" srcOrd="1" destOrd="0" parTransId="{3EF88061-61F2-4ADB-9390-CAC406B5E52F}" sibTransId="{7C5E3C32-55A8-4407-9185-7CF297BA090B}"/>
    <dgm:cxn modelId="{D1BAE43F-761B-481C-9D3C-B095D9AEF400}" type="presOf" srcId="{AE7F9537-20AA-46B5-8A95-BE887B6979F2}" destId="{6EFD66F6-09B3-4A30-A076-0D653F2BD8E7}" srcOrd="0" destOrd="0" presId="urn:microsoft.com/office/officeart/2005/8/layout/vList2"/>
    <dgm:cxn modelId="{C5097D62-B231-46C2-8856-374BB3DA81D3}" type="presOf" srcId="{2054A5AE-8B97-4E83-A168-7C7D5F1F3470}" destId="{1AEDDCE4-F141-44C5-82F9-EAD234E32CA6}" srcOrd="0" destOrd="0" presId="urn:microsoft.com/office/officeart/2005/8/layout/vList2"/>
    <dgm:cxn modelId="{6EC0CC51-CDC3-4F82-803F-D455C0F31037}" srcId="{28C5CC1C-3D8D-46D3-B7BA-6BD1D7D21119}" destId="{2054A5AE-8B97-4E83-A168-7C7D5F1F3470}" srcOrd="3" destOrd="0" parTransId="{6D619057-C1B2-46E3-AAE8-FEB5BDCE3BBB}" sibTransId="{BB5B9D2C-E6DA-4BC7-8973-42E99A46786B}"/>
    <dgm:cxn modelId="{84285E84-77F7-46CC-B203-EF6598F81746}" type="presOf" srcId="{6CE28401-86B7-4DE6-B2E7-6F47AFB676ED}" destId="{F5BD5160-77FB-488E-94C4-CB34B0DB323E}" srcOrd="0" destOrd="0" presId="urn:microsoft.com/office/officeart/2005/8/layout/vList2"/>
    <dgm:cxn modelId="{A9A1BFA4-02C1-490E-A7EB-49256B84B6F1}" srcId="{28C5CC1C-3D8D-46D3-B7BA-6BD1D7D21119}" destId="{17BED438-97F8-44C7-935D-D4A1824DE135}" srcOrd="2" destOrd="0" parTransId="{09C3CDAE-314F-43E3-A619-91C0F1ABCBED}" sibTransId="{AFE2774C-C793-4137-8046-D736FA5F9536}"/>
    <dgm:cxn modelId="{09BD12A5-1759-451A-85B6-9E6C370C46F5}" type="presOf" srcId="{17BED438-97F8-44C7-935D-D4A1824DE135}" destId="{AD2111CF-4195-4215-89A8-66F25B5B0B87}" srcOrd="0" destOrd="0" presId="urn:microsoft.com/office/officeart/2005/8/layout/vList2"/>
    <dgm:cxn modelId="{7C1637DD-6BE6-4775-B4C6-90C27F111CDE}" type="presOf" srcId="{28C5CC1C-3D8D-46D3-B7BA-6BD1D7D21119}" destId="{9808B4C4-0C91-43D5-8082-7956024F9BAF}" srcOrd="0" destOrd="0" presId="urn:microsoft.com/office/officeart/2005/8/layout/vList2"/>
    <dgm:cxn modelId="{A2D267F3-58C3-417A-B7EA-2911C662A35D}" srcId="{28C5CC1C-3D8D-46D3-B7BA-6BD1D7D21119}" destId="{6CE28401-86B7-4DE6-B2E7-6F47AFB676ED}" srcOrd="0" destOrd="0" parTransId="{D35086E4-83DF-4FD1-9E5A-C394298723C1}" sibTransId="{775D2B1C-D10E-48D0-AC57-E725A313B8EA}"/>
    <dgm:cxn modelId="{2D2C7066-640E-483B-9131-6A269C0B924C}" type="presParOf" srcId="{9808B4C4-0C91-43D5-8082-7956024F9BAF}" destId="{F5BD5160-77FB-488E-94C4-CB34B0DB323E}" srcOrd="0" destOrd="0" presId="urn:microsoft.com/office/officeart/2005/8/layout/vList2"/>
    <dgm:cxn modelId="{B4B7E877-E401-4826-A459-BE783AB9D7FA}" type="presParOf" srcId="{9808B4C4-0C91-43D5-8082-7956024F9BAF}" destId="{1E283487-95B7-414B-9606-68FB2ADF5D84}" srcOrd="1" destOrd="0" presId="urn:microsoft.com/office/officeart/2005/8/layout/vList2"/>
    <dgm:cxn modelId="{A9D099A1-9889-4D19-A334-9304AC03AFC0}" type="presParOf" srcId="{9808B4C4-0C91-43D5-8082-7956024F9BAF}" destId="{6EFD66F6-09B3-4A30-A076-0D653F2BD8E7}" srcOrd="2" destOrd="0" presId="urn:microsoft.com/office/officeart/2005/8/layout/vList2"/>
    <dgm:cxn modelId="{24D8EE6A-9D63-4552-BA94-67A9A993B2BA}" type="presParOf" srcId="{9808B4C4-0C91-43D5-8082-7956024F9BAF}" destId="{2A5C0151-22E1-4DFF-9046-79197EB730A3}" srcOrd="3" destOrd="0" presId="urn:microsoft.com/office/officeart/2005/8/layout/vList2"/>
    <dgm:cxn modelId="{9758A777-C89E-4DE1-A99B-D50EAF55E0BA}" type="presParOf" srcId="{9808B4C4-0C91-43D5-8082-7956024F9BAF}" destId="{AD2111CF-4195-4215-89A8-66F25B5B0B87}" srcOrd="4" destOrd="0" presId="urn:microsoft.com/office/officeart/2005/8/layout/vList2"/>
    <dgm:cxn modelId="{103FA459-CB46-4EBA-9641-B4FF75169565}" type="presParOf" srcId="{9808B4C4-0C91-43D5-8082-7956024F9BAF}" destId="{C30920BB-9BF8-48F2-8D3E-62CFB5A65992}" srcOrd="5" destOrd="0" presId="urn:microsoft.com/office/officeart/2005/8/layout/vList2"/>
    <dgm:cxn modelId="{CCD0A855-1FE3-4BE9-BF7D-117A45A0F522}" type="presParOf" srcId="{9808B4C4-0C91-43D5-8082-7956024F9BAF}" destId="{1AEDDCE4-F141-44C5-82F9-EAD234E32CA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389EA0-48AF-40A4-A962-45D162BDC1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F2632D90-DE12-45A6-965B-9B2468C993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Utilize these datasets to provide an analysis of changes in coral, illustrating the impact of fishing in the Atlantic. </a:t>
          </a:r>
        </a:p>
      </dgm:t>
    </dgm:pt>
    <dgm:pt modelId="{F939109B-1FB7-4202-8777-F93EF716ACAC}" type="parTrans" cxnId="{77A1B035-48A6-44C5-B8A2-6D6AE39F83C7}">
      <dgm:prSet/>
      <dgm:spPr/>
      <dgm:t>
        <a:bodyPr/>
        <a:lstStyle/>
        <a:p>
          <a:pPr algn="l"/>
          <a:endParaRPr lang="en-US"/>
        </a:p>
      </dgm:t>
    </dgm:pt>
    <dgm:pt modelId="{D12C065D-F8DC-42D9-BA51-F97E48B624E5}" type="sibTrans" cxnId="{77A1B035-48A6-44C5-B8A2-6D6AE39F83C7}">
      <dgm:prSet/>
      <dgm:spPr/>
      <dgm:t>
        <a:bodyPr/>
        <a:lstStyle/>
        <a:p>
          <a:endParaRPr lang="en-US"/>
        </a:p>
      </dgm:t>
    </dgm:pt>
    <dgm:pt modelId="{92671446-81D7-4D84-873F-5EFB1D310A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will aid in understanding of using ODSP Data Sets and help in updates for the User Experience of the ODSP website.</a:t>
          </a:r>
        </a:p>
      </dgm:t>
    </dgm:pt>
    <dgm:pt modelId="{5559C03D-5500-4E69-8855-E5BBC366A6CA}" type="parTrans" cxnId="{2D824C0A-5144-4FB0-8227-C9D69C176A3E}">
      <dgm:prSet/>
      <dgm:spPr/>
      <dgm:t>
        <a:bodyPr/>
        <a:lstStyle/>
        <a:p>
          <a:pPr algn="l"/>
          <a:endParaRPr lang="en-US"/>
        </a:p>
      </dgm:t>
    </dgm:pt>
    <dgm:pt modelId="{732DB72E-41E8-415C-AA91-5CDEBD9F9C19}" type="sibTrans" cxnId="{2D824C0A-5144-4FB0-8227-C9D69C176A3E}">
      <dgm:prSet/>
      <dgm:spPr/>
      <dgm:t>
        <a:bodyPr/>
        <a:lstStyle/>
        <a:p>
          <a:endParaRPr lang="en-US"/>
        </a:p>
      </dgm:t>
    </dgm:pt>
    <dgm:pt modelId="{42B5CBBA-30EC-452A-A3B8-0F20F79C6786}" type="pres">
      <dgm:prSet presAssocID="{D0389EA0-48AF-40A4-A962-45D162BDC1FA}" presName="root" presStyleCnt="0">
        <dgm:presLayoutVars>
          <dgm:dir/>
          <dgm:resizeHandles val="exact"/>
        </dgm:presLayoutVars>
      </dgm:prSet>
      <dgm:spPr/>
    </dgm:pt>
    <dgm:pt modelId="{9019623A-E71E-4DD5-8EFF-3E1484F68791}" type="pres">
      <dgm:prSet presAssocID="{F2632D90-DE12-45A6-965B-9B2468C993BB}" presName="compNode" presStyleCnt="0"/>
      <dgm:spPr/>
    </dgm:pt>
    <dgm:pt modelId="{D893BD4B-8E4F-464D-99E7-D84D59F6B777}" type="pres">
      <dgm:prSet presAssocID="{F2632D90-DE12-45A6-965B-9B2468C993B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ing"/>
        </a:ext>
      </dgm:extLst>
    </dgm:pt>
    <dgm:pt modelId="{B915904B-2EEA-42EC-8779-FAA77E083B86}" type="pres">
      <dgm:prSet presAssocID="{F2632D90-DE12-45A6-965B-9B2468C993BB}" presName="spaceRect" presStyleCnt="0"/>
      <dgm:spPr/>
    </dgm:pt>
    <dgm:pt modelId="{D295427E-9365-4B32-B27B-6292081B8514}" type="pres">
      <dgm:prSet presAssocID="{F2632D90-DE12-45A6-965B-9B2468C993BB}" presName="textRect" presStyleLbl="revTx" presStyleIdx="0" presStyleCnt="2">
        <dgm:presLayoutVars>
          <dgm:chMax val="1"/>
          <dgm:chPref val="1"/>
        </dgm:presLayoutVars>
      </dgm:prSet>
      <dgm:spPr/>
    </dgm:pt>
    <dgm:pt modelId="{EFD1928B-F222-40AD-BE86-AA6E33C43CF9}" type="pres">
      <dgm:prSet presAssocID="{D12C065D-F8DC-42D9-BA51-F97E48B624E5}" presName="sibTrans" presStyleCnt="0"/>
      <dgm:spPr/>
    </dgm:pt>
    <dgm:pt modelId="{958B6DB8-26AA-45C0-958A-E5520E224B9A}" type="pres">
      <dgm:prSet presAssocID="{92671446-81D7-4D84-873F-5EFB1D310A54}" presName="compNode" presStyleCnt="0"/>
      <dgm:spPr/>
    </dgm:pt>
    <dgm:pt modelId="{3C360566-4253-4B51-83C1-6CFA86A1FA39}" type="pres">
      <dgm:prSet presAssocID="{92671446-81D7-4D84-873F-5EFB1D310A5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06CE211-85B1-459C-BF59-EB30343D48C3}" type="pres">
      <dgm:prSet presAssocID="{92671446-81D7-4D84-873F-5EFB1D310A54}" presName="spaceRect" presStyleCnt="0"/>
      <dgm:spPr/>
    </dgm:pt>
    <dgm:pt modelId="{B019D6D8-987D-4E79-B1DE-ACA61786E946}" type="pres">
      <dgm:prSet presAssocID="{92671446-81D7-4D84-873F-5EFB1D310A5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87A3A05-D380-4BF4-A491-0D3E5663F644}" type="presOf" srcId="{F2632D90-DE12-45A6-965B-9B2468C993BB}" destId="{D295427E-9365-4B32-B27B-6292081B8514}" srcOrd="0" destOrd="0" presId="urn:microsoft.com/office/officeart/2018/2/layout/IconLabelList"/>
    <dgm:cxn modelId="{2D824C0A-5144-4FB0-8227-C9D69C176A3E}" srcId="{D0389EA0-48AF-40A4-A962-45D162BDC1FA}" destId="{92671446-81D7-4D84-873F-5EFB1D310A54}" srcOrd="1" destOrd="0" parTransId="{5559C03D-5500-4E69-8855-E5BBC366A6CA}" sibTransId="{732DB72E-41E8-415C-AA91-5CDEBD9F9C19}"/>
    <dgm:cxn modelId="{03D3D615-A5C7-458A-A608-F00C9933CDA7}" type="presOf" srcId="{92671446-81D7-4D84-873F-5EFB1D310A54}" destId="{B019D6D8-987D-4E79-B1DE-ACA61786E946}" srcOrd="0" destOrd="0" presId="urn:microsoft.com/office/officeart/2018/2/layout/IconLabelList"/>
    <dgm:cxn modelId="{77A1B035-48A6-44C5-B8A2-6D6AE39F83C7}" srcId="{D0389EA0-48AF-40A4-A962-45D162BDC1FA}" destId="{F2632D90-DE12-45A6-965B-9B2468C993BB}" srcOrd="0" destOrd="0" parTransId="{F939109B-1FB7-4202-8777-F93EF716ACAC}" sibTransId="{D12C065D-F8DC-42D9-BA51-F97E48B624E5}"/>
    <dgm:cxn modelId="{D1AB19BE-5BE8-4753-B822-79849379D39F}" type="presOf" srcId="{D0389EA0-48AF-40A4-A962-45D162BDC1FA}" destId="{42B5CBBA-30EC-452A-A3B8-0F20F79C6786}" srcOrd="0" destOrd="0" presId="urn:microsoft.com/office/officeart/2018/2/layout/IconLabelList"/>
    <dgm:cxn modelId="{E04FD7BE-3C9D-41F4-A194-2FE6B6785BCF}" type="presParOf" srcId="{42B5CBBA-30EC-452A-A3B8-0F20F79C6786}" destId="{9019623A-E71E-4DD5-8EFF-3E1484F68791}" srcOrd="0" destOrd="0" presId="urn:microsoft.com/office/officeart/2018/2/layout/IconLabelList"/>
    <dgm:cxn modelId="{C69D9AE1-C54D-4BD8-859A-7E648E1D8858}" type="presParOf" srcId="{9019623A-E71E-4DD5-8EFF-3E1484F68791}" destId="{D893BD4B-8E4F-464D-99E7-D84D59F6B777}" srcOrd="0" destOrd="0" presId="urn:microsoft.com/office/officeart/2018/2/layout/IconLabelList"/>
    <dgm:cxn modelId="{DF5BC299-D5F8-4172-9E78-B4BA022592BD}" type="presParOf" srcId="{9019623A-E71E-4DD5-8EFF-3E1484F68791}" destId="{B915904B-2EEA-42EC-8779-FAA77E083B86}" srcOrd="1" destOrd="0" presId="urn:microsoft.com/office/officeart/2018/2/layout/IconLabelList"/>
    <dgm:cxn modelId="{826B2646-2106-41A7-914A-F8882F005C12}" type="presParOf" srcId="{9019623A-E71E-4DD5-8EFF-3E1484F68791}" destId="{D295427E-9365-4B32-B27B-6292081B8514}" srcOrd="2" destOrd="0" presId="urn:microsoft.com/office/officeart/2018/2/layout/IconLabelList"/>
    <dgm:cxn modelId="{32F558AF-8C6E-463B-BD76-DB7280FC9ACE}" type="presParOf" srcId="{42B5CBBA-30EC-452A-A3B8-0F20F79C6786}" destId="{EFD1928B-F222-40AD-BE86-AA6E33C43CF9}" srcOrd="1" destOrd="0" presId="urn:microsoft.com/office/officeart/2018/2/layout/IconLabelList"/>
    <dgm:cxn modelId="{04AE7C4B-E139-47C0-83F2-63DC383380FE}" type="presParOf" srcId="{42B5CBBA-30EC-452A-A3B8-0F20F79C6786}" destId="{958B6DB8-26AA-45C0-958A-E5520E224B9A}" srcOrd="2" destOrd="0" presId="urn:microsoft.com/office/officeart/2018/2/layout/IconLabelList"/>
    <dgm:cxn modelId="{D4EF3769-180E-4399-9E94-897207FE27B3}" type="presParOf" srcId="{958B6DB8-26AA-45C0-958A-E5520E224B9A}" destId="{3C360566-4253-4B51-83C1-6CFA86A1FA39}" srcOrd="0" destOrd="0" presId="urn:microsoft.com/office/officeart/2018/2/layout/IconLabelList"/>
    <dgm:cxn modelId="{3B0BA1E7-0B22-4AAF-9918-7B122062EC51}" type="presParOf" srcId="{958B6DB8-26AA-45C0-958A-E5520E224B9A}" destId="{706CE211-85B1-459C-BF59-EB30343D48C3}" srcOrd="1" destOrd="0" presId="urn:microsoft.com/office/officeart/2018/2/layout/IconLabelList"/>
    <dgm:cxn modelId="{AD2F7C4C-CF51-4DAA-88E6-A1772BA418DB}" type="presParOf" srcId="{958B6DB8-26AA-45C0-958A-E5520E224B9A}" destId="{B019D6D8-987D-4E79-B1DE-ACA61786E94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D5160-77FB-488E-94C4-CB34B0DB323E}">
      <dsp:nvSpPr>
        <dsp:cNvPr id="0" name=""/>
        <dsp:cNvSpPr/>
      </dsp:nvSpPr>
      <dsp:spPr>
        <a:xfrm>
          <a:off x="0" y="310363"/>
          <a:ext cx="3596688" cy="8445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Michelle Boutilier</a:t>
          </a:r>
        </a:p>
      </dsp:txBody>
      <dsp:txXfrm>
        <a:off x="41230" y="351593"/>
        <a:ext cx="3514228" cy="762133"/>
      </dsp:txXfrm>
    </dsp:sp>
    <dsp:sp modelId="{6EFD66F6-09B3-4A30-A076-0D653F2BD8E7}">
      <dsp:nvSpPr>
        <dsp:cNvPr id="0" name=""/>
        <dsp:cNvSpPr/>
      </dsp:nvSpPr>
      <dsp:spPr>
        <a:xfrm>
          <a:off x="0" y="1215437"/>
          <a:ext cx="3596688" cy="8445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Information Technology Programming Analyst Student</a:t>
          </a:r>
        </a:p>
      </dsp:txBody>
      <dsp:txXfrm>
        <a:off x="41230" y="1256667"/>
        <a:ext cx="3514228" cy="762133"/>
      </dsp:txXfrm>
    </dsp:sp>
    <dsp:sp modelId="{AD2111CF-4195-4215-89A8-66F25B5B0B87}">
      <dsp:nvSpPr>
        <dsp:cNvPr id="0" name=""/>
        <dsp:cNvSpPr/>
      </dsp:nvSpPr>
      <dsp:spPr>
        <a:xfrm>
          <a:off x="0" y="2120510"/>
          <a:ext cx="3596688" cy="8445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Member of Women in Cyber Security</a:t>
          </a:r>
        </a:p>
      </dsp:txBody>
      <dsp:txXfrm>
        <a:off x="41230" y="2161740"/>
        <a:ext cx="3514228" cy="762133"/>
      </dsp:txXfrm>
    </dsp:sp>
    <dsp:sp modelId="{1AEDDCE4-F141-44C5-82F9-EAD234E32CA6}">
      <dsp:nvSpPr>
        <dsp:cNvPr id="0" name=""/>
        <dsp:cNvSpPr/>
      </dsp:nvSpPr>
      <dsp:spPr>
        <a:xfrm>
          <a:off x="0" y="3025584"/>
          <a:ext cx="3596688" cy="8445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Owner of Krawler Konceptz, a Graphic Design company</a:t>
          </a:r>
        </a:p>
      </dsp:txBody>
      <dsp:txXfrm>
        <a:off x="41230" y="3066814"/>
        <a:ext cx="3514228" cy="762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3BD4B-8E4F-464D-99E7-D84D59F6B777}">
      <dsp:nvSpPr>
        <dsp:cNvPr id="0" name=""/>
        <dsp:cNvSpPr/>
      </dsp:nvSpPr>
      <dsp:spPr>
        <a:xfrm>
          <a:off x="1009209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5427E-9365-4B32-B27B-6292081B8514}">
      <dsp:nvSpPr>
        <dsp:cNvPr id="0" name=""/>
        <dsp:cNvSpPr/>
      </dsp:nvSpPr>
      <dsp:spPr>
        <a:xfrm>
          <a:off x="16115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Utilize these datasets to provide an analysis of changes in coral, illustrating the impact of fishing in the Atlantic. </a:t>
          </a:r>
        </a:p>
      </dsp:txBody>
      <dsp:txXfrm>
        <a:off x="16115" y="2835228"/>
        <a:ext cx="3611250" cy="720000"/>
      </dsp:txXfrm>
    </dsp:sp>
    <dsp:sp modelId="{3C360566-4253-4B51-83C1-6CFA86A1FA39}">
      <dsp:nvSpPr>
        <dsp:cNvPr id="0" name=""/>
        <dsp:cNvSpPr/>
      </dsp:nvSpPr>
      <dsp:spPr>
        <a:xfrm>
          <a:off x="5252428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9D6D8-987D-4E79-B1DE-ACA61786E946}">
      <dsp:nvSpPr>
        <dsp:cNvPr id="0" name=""/>
        <dsp:cNvSpPr/>
      </dsp:nvSpPr>
      <dsp:spPr>
        <a:xfrm>
          <a:off x="4259334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This will aid in understanding of using ODSP Data Sets and help in updates for the User Experience of the ODSP website.</a:t>
          </a:r>
        </a:p>
      </dsp:txBody>
      <dsp:txXfrm>
        <a:off x="4259334" y="2835228"/>
        <a:ext cx="361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6F557-AF1E-46D7-8C3A-C5907152597E}" type="datetimeFigureOut">
              <a:rPr lang="en-CA" smtClean="0"/>
              <a:t>2024-05-12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EA9DE-0410-4E88-BC33-42A89A4C6C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8397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EA9DE-0410-4E88-BC33-42A89A4C6C8D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1996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osdp-psdo.canada.ca/dp/e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5A0D4D0-DC11-4CAA-AA17-A6B0C2B4F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49" y="1174819"/>
            <a:ext cx="4607719" cy="2858363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CA" sz="4900" dirty="0">
                <a:solidFill>
                  <a:schemeClr val="bg1"/>
                </a:solidFill>
              </a:rPr>
              <a:t>OSDP User Experience Hackathon Challenge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68" y="4414180"/>
            <a:ext cx="4610501" cy="1594507"/>
          </a:xfrm>
        </p:spPr>
        <p:txBody>
          <a:bodyPr>
            <a:normAutofit fontScale="92500"/>
          </a:bodyPr>
          <a:lstStyle/>
          <a:p>
            <a:pPr algn="l">
              <a:lnSpc>
                <a:spcPct val="90000"/>
              </a:lnSpc>
            </a:pPr>
            <a:r>
              <a:rPr lang="en-US" sz="2700" dirty="0">
                <a:solidFill>
                  <a:schemeClr val="bg1"/>
                </a:solidFill>
              </a:rPr>
              <a:t>Challenge :  What is the impact of groundfish fishing on the distribution and health of Atlantic coral and sponge populations  ?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5117CA5-5958-E3F0-858F-96FA70593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79" r="27755"/>
          <a:stretch/>
        </p:blipFill>
        <p:spPr>
          <a:xfrm>
            <a:off x="5751621" y="10"/>
            <a:ext cx="3392379" cy="6857990"/>
          </a:xfrm>
          <a:custGeom>
            <a:avLst/>
            <a:gdLst/>
            <a:ahLst/>
            <a:cxnLst/>
            <a:rect l="l" t="t" r="r" b="b"/>
            <a:pathLst>
              <a:path w="4523171" h="6858000">
                <a:moveTo>
                  <a:pt x="328959" y="6564619"/>
                </a:moveTo>
                <a:lnTo>
                  <a:pt x="306480" y="6588624"/>
                </a:lnTo>
                <a:cubicBezTo>
                  <a:pt x="298003" y="6597577"/>
                  <a:pt x="291954" y="6611341"/>
                  <a:pt x="289858" y="6625223"/>
                </a:cubicBezTo>
                <a:lnTo>
                  <a:pt x="289858" y="6625224"/>
                </a:lnTo>
                <a:lnTo>
                  <a:pt x="289870" y="6645551"/>
                </a:lnTo>
                <a:lnTo>
                  <a:pt x="296953" y="6662539"/>
                </a:lnTo>
                <a:lnTo>
                  <a:pt x="296953" y="6662541"/>
                </a:lnTo>
                <a:lnTo>
                  <a:pt x="296954" y="6662543"/>
                </a:lnTo>
                <a:lnTo>
                  <a:pt x="311551" y="6702975"/>
                </a:lnTo>
                <a:lnTo>
                  <a:pt x="297715" y="6742551"/>
                </a:lnTo>
                <a:lnTo>
                  <a:pt x="297714" y="6742554"/>
                </a:lnTo>
                <a:lnTo>
                  <a:pt x="283011" y="6776799"/>
                </a:lnTo>
                <a:lnTo>
                  <a:pt x="278238" y="6812061"/>
                </a:lnTo>
                <a:lnTo>
                  <a:pt x="278237" y="6812062"/>
                </a:lnTo>
                <a:lnTo>
                  <a:pt x="278237" y="6812063"/>
                </a:lnTo>
                <a:lnTo>
                  <a:pt x="278238" y="6812061"/>
                </a:lnTo>
                <a:lnTo>
                  <a:pt x="297714" y="6742554"/>
                </a:lnTo>
                <a:lnTo>
                  <a:pt x="297715" y="6742552"/>
                </a:lnTo>
                <a:cubicBezTo>
                  <a:pt x="306003" y="6729218"/>
                  <a:pt x="311147" y="6716168"/>
                  <a:pt x="311551" y="6702976"/>
                </a:cubicBezTo>
                <a:lnTo>
                  <a:pt x="311551" y="6702975"/>
                </a:lnTo>
                <a:lnTo>
                  <a:pt x="308405" y="6683026"/>
                </a:lnTo>
                <a:lnTo>
                  <a:pt x="296954" y="6662543"/>
                </a:lnTo>
                <a:lnTo>
                  <a:pt x="296953" y="6662540"/>
                </a:lnTo>
                <a:lnTo>
                  <a:pt x="296953" y="6662539"/>
                </a:lnTo>
                <a:lnTo>
                  <a:pt x="289858" y="6625224"/>
                </a:lnTo>
                <a:lnTo>
                  <a:pt x="306480" y="6588625"/>
                </a:lnTo>
                <a:cubicBezTo>
                  <a:pt x="312576" y="6582146"/>
                  <a:pt x="318672" y="6575478"/>
                  <a:pt x="328959" y="6564620"/>
                </a:cubicBezTo>
                <a:close/>
                <a:moveTo>
                  <a:pt x="248638" y="6438980"/>
                </a:moveTo>
                <a:cubicBezTo>
                  <a:pt x="258140" y="6444076"/>
                  <a:pt x="265617" y="6451649"/>
                  <a:pt x="268569" y="6463840"/>
                </a:cubicBezTo>
                <a:lnTo>
                  <a:pt x="268572" y="6463848"/>
                </a:lnTo>
                <a:lnTo>
                  <a:pt x="279556" y="6508051"/>
                </a:lnTo>
                <a:lnTo>
                  <a:pt x="282367" y="6513011"/>
                </a:lnTo>
                <a:lnTo>
                  <a:pt x="284834" y="6521803"/>
                </a:lnTo>
                <a:lnTo>
                  <a:pt x="301172" y="6546194"/>
                </a:lnTo>
                <a:lnTo>
                  <a:pt x="301172" y="6546193"/>
                </a:lnTo>
                <a:lnTo>
                  <a:pt x="282367" y="6513011"/>
                </a:lnTo>
                <a:lnTo>
                  <a:pt x="268572" y="6463848"/>
                </a:lnTo>
                <a:lnTo>
                  <a:pt x="268569" y="6463839"/>
                </a:lnTo>
                <a:close/>
                <a:moveTo>
                  <a:pt x="166047" y="6392242"/>
                </a:moveTo>
                <a:lnTo>
                  <a:pt x="173364" y="6407332"/>
                </a:lnTo>
                <a:lnTo>
                  <a:pt x="173364" y="6407331"/>
                </a:lnTo>
                <a:close/>
                <a:moveTo>
                  <a:pt x="401733" y="4221390"/>
                </a:moveTo>
                <a:lnTo>
                  <a:pt x="396017" y="4253013"/>
                </a:lnTo>
                <a:cubicBezTo>
                  <a:pt x="383824" y="4277400"/>
                  <a:pt x="368204" y="4300069"/>
                  <a:pt x="356201" y="4324644"/>
                </a:cubicBezTo>
                <a:cubicBezTo>
                  <a:pt x="350487" y="4336456"/>
                  <a:pt x="347439" y="4350553"/>
                  <a:pt x="347247" y="4363889"/>
                </a:cubicBezTo>
                <a:lnTo>
                  <a:pt x="347247" y="4363890"/>
                </a:lnTo>
                <a:cubicBezTo>
                  <a:pt x="346295" y="4403325"/>
                  <a:pt x="346295" y="4442761"/>
                  <a:pt x="348009" y="4482004"/>
                </a:cubicBezTo>
                <a:cubicBezTo>
                  <a:pt x="350677" y="4546776"/>
                  <a:pt x="351249" y="4612500"/>
                  <a:pt x="408019" y="4659174"/>
                </a:cubicBezTo>
                <a:cubicBezTo>
                  <a:pt x="412591" y="4662986"/>
                  <a:pt x="415259" y="4671176"/>
                  <a:pt x="416021" y="4677655"/>
                </a:cubicBezTo>
                <a:cubicBezTo>
                  <a:pt x="419640" y="4707564"/>
                  <a:pt x="420022" y="4738235"/>
                  <a:pt x="425928" y="4767764"/>
                </a:cubicBezTo>
                <a:lnTo>
                  <a:pt x="427237" y="4800482"/>
                </a:lnTo>
                <a:lnTo>
                  <a:pt x="412401" y="4828915"/>
                </a:lnTo>
                <a:cubicBezTo>
                  <a:pt x="404115" y="4837702"/>
                  <a:pt x="397114" y="4847213"/>
                  <a:pt x="391971" y="4857316"/>
                </a:cubicBezTo>
                <a:lnTo>
                  <a:pt x="390221" y="4863341"/>
                </a:lnTo>
                <a:lnTo>
                  <a:pt x="387469" y="4867613"/>
                </a:lnTo>
                <a:lnTo>
                  <a:pt x="382691" y="4889274"/>
                </a:lnTo>
                <a:lnTo>
                  <a:pt x="382691" y="4889275"/>
                </a:lnTo>
                <a:cubicBezTo>
                  <a:pt x="382122" y="4896713"/>
                  <a:pt x="382634" y="4904357"/>
                  <a:pt x="384396" y="4912168"/>
                </a:cubicBezTo>
                <a:lnTo>
                  <a:pt x="385799" y="4933804"/>
                </a:lnTo>
                <a:lnTo>
                  <a:pt x="378247" y="4957452"/>
                </a:lnTo>
                <a:lnTo>
                  <a:pt x="360964" y="4987036"/>
                </a:lnTo>
                <a:cubicBezTo>
                  <a:pt x="349725" y="5003800"/>
                  <a:pt x="335627" y="5022851"/>
                  <a:pt x="334485" y="5041520"/>
                </a:cubicBezTo>
                <a:cubicBezTo>
                  <a:pt x="333557" y="5057380"/>
                  <a:pt x="327458" y="5072410"/>
                  <a:pt x="321371" y="5087422"/>
                </a:cubicBezTo>
                <a:lnTo>
                  <a:pt x="321364" y="5087449"/>
                </a:lnTo>
                <a:lnTo>
                  <a:pt x="315482" y="5102460"/>
                </a:lnTo>
                <a:lnTo>
                  <a:pt x="308338" y="5133219"/>
                </a:lnTo>
                <a:lnTo>
                  <a:pt x="308337" y="5133223"/>
                </a:lnTo>
                <a:lnTo>
                  <a:pt x="308337" y="5133224"/>
                </a:lnTo>
                <a:lnTo>
                  <a:pt x="315052" y="5166113"/>
                </a:lnTo>
                <a:lnTo>
                  <a:pt x="314362" y="5172089"/>
                </a:lnTo>
                <a:cubicBezTo>
                  <a:pt x="313481" y="5174399"/>
                  <a:pt x="312290" y="5176875"/>
                  <a:pt x="311814" y="5179066"/>
                </a:cubicBezTo>
                <a:lnTo>
                  <a:pt x="311814" y="5179067"/>
                </a:lnTo>
                <a:cubicBezTo>
                  <a:pt x="304574" y="5214121"/>
                  <a:pt x="311624" y="5247078"/>
                  <a:pt x="335437" y="5272796"/>
                </a:cubicBezTo>
                <a:lnTo>
                  <a:pt x="360397" y="5321350"/>
                </a:lnTo>
                <a:lnTo>
                  <a:pt x="364317" y="5355013"/>
                </a:lnTo>
                <a:lnTo>
                  <a:pt x="359440" y="5385383"/>
                </a:lnTo>
                <a:cubicBezTo>
                  <a:pt x="356201" y="5398720"/>
                  <a:pt x="353915" y="5412056"/>
                  <a:pt x="351249" y="5425581"/>
                </a:cubicBezTo>
                <a:cubicBezTo>
                  <a:pt x="347439" y="5443869"/>
                  <a:pt x="343437" y="5462350"/>
                  <a:pt x="339627" y="5480636"/>
                </a:cubicBezTo>
                <a:cubicBezTo>
                  <a:pt x="337722" y="5489496"/>
                  <a:pt x="335151" y="5498831"/>
                  <a:pt x="335103" y="5507666"/>
                </a:cubicBezTo>
                <a:lnTo>
                  <a:pt x="335103" y="5507667"/>
                </a:lnTo>
                <a:lnTo>
                  <a:pt x="337324" y="5520421"/>
                </a:lnTo>
                <a:lnTo>
                  <a:pt x="345722" y="5531691"/>
                </a:lnTo>
                <a:lnTo>
                  <a:pt x="345723" y="5531693"/>
                </a:lnTo>
                <a:lnTo>
                  <a:pt x="355869" y="5547577"/>
                </a:lnTo>
                <a:lnTo>
                  <a:pt x="346295" y="5562745"/>
                </a:lnTo>
                <a:cubicBezTo>
                  <a:pt x="303622" y="5600466"/>
                  <a:pt x="276951" y="5646188"/>
                  <a:pt x="275047" y="5704482"/>
                </a:cubicBezTo>
                <a:cubicBezTo>
                  <a:pt x="274665" y="5716484"/>
                  <a:pt x="271999" y="5728677"/>
                  <a:pt x="269141" y="5740487"/>
                </a:cubicBezTo>
                <a:cubicBezTo>
                  <a:pt x="267426" y="5747727"/>
                  <a:pt x="265520" y="5756492"/>
                  <a:pt x="260376" y="5760872"/>
                </a:cubicBezTo>
                <a:cubicBezTo>
                  <a:pt x="221133" y="5794973"/>
                  <a:pt x="193890" y="5837456"/>
                  <a:pt x="171981" y="5883750"/>
                </a:cubicBezTo>
                <a:lnTo>
                  <a:pt x="171979" y="5883755"/>
                </a:lnTo>
                <a:lnTo>
                  <a:pt x="160957" y="5909350"/>
                </a:lnTo>
                <a:lnTo>
                  <a:pt x="154076" y="5935945"/>
                </a:lnTo>
                <a:lnTo>
                  <a:pt x="154075" y="5935948"/>
                </a:lnTo>
                <a:lnTo>
                  <a:pt x="154075" y="5935949"/>
                </a:lnTo>
                <a:lnTo>
                  <a:pt x="154242" y="5964476"/>
                </a:lnTo>
                <a:lnTo>
                  <a:pt x="157695" y="5993289"/>
                </a:lnTo>
                <a:lnTo>
                  <a:pt x="157695" y="5993291"/>
                </a:lnTo>
                <a:cubicBezTo>
                  <a:pt x="158837" y="6004531"/>
                  <a:pt x="158647" y="6017485"/>
                  <a:pt x="164171" y="6026440"/>
                </a:cubicBezTo>
                <a:cubicBezTo>
                  <a:pt x="181508" y="6054825"/>
                  <a:pt x="200176" y="6082258"/>
                  <a:pt x="220371" y="6108738"/>
                </a:cubicBezTo>
                <a:lnTo>
                  <a:pt x="234064" y="6133314"/>
                </a:lnTo>
                <a:lnTo>
                  <a:pt x="218468" y="6155599"/>
                </a:lnTo>
                <a:lnTo>
                  <a:pt x="218465" y="6155601"/>
                </a:lnTo>
                <a:cubicBezTo>
                  <a:pt x="196176" y="6175796"/>
                  <a:pt x="184556" y="6200943"/>
                  <a:pt x="179794" y="6228755"/>
                </a:cubicBezTo>
                <a:cubicBezTo>
                  <a:pt x="172363" y="6272763"/>
                  <a:pt x="166077" y="6317150"/>
                  <a:pt x="162457" y="6361538"/>
                </a:cubicBezTo>
                <a:lnTo>
                  <a:pt x="162457" y="6361539"/>
                </a:lnTo>
                <a:lnTo>
                  <a:pt x="179794" y="6228756"/>
                </a:lnTo>
                <a:cubicBezTo>
                  <a:pt x="184556" y="6200944"/>
                  <a:pt x="196176" y="6175797"/>
                  <a:pt x="218465" y="6155602"/>
                </a:cubicBezTo>
                <a:lnTo>
                  <a:pt x="218468" y="6155599"/>
                </a:lnTo>
                <a:lnTo>
                  <a:pt x="230364" y="6143189"/>
                </a:lnTo>
                <a:lnTo>
                  <a:pt x="234064" y="6133314"/>
                </a:lnTo>
                <a:lnTo>
                  <a:pt x="234064" y="6133313"/>
                </a:lnTo>
                <a:cubicBezTo>
                  <a:pt x="233993" y="6126883"/>
                  <a:pt x="229039" y="6120073"/>
                  <a:pt x="220371" y="6108737"/>
                </a:cubicBezTo>
                <a:cubicBezTo>
                  <a:pt x="200176" y="6082257"/>
                  <a:pt x="181508" y="6054824"/>
                  <a:pt x="164171" y="6026439"/>
                </a:cubicBezTo>
                <a:cubicBezTo>
                  <a:pt x="158647" y="6017484"/>
                  <a:pt x="158837" y="6004530"/>
                  <a:pt x="157695" y="5993290"/>
                </a:cubicBezTo>
                <a:lnTo>
                  <a:pt x="157695" y="5993289"/>
                </a:lnTo>
                <a:lnTo>
                  <a:pt x="154075" y="5935949"/>
                </a:lnTo>
                <a:lnTo>
                  <a:pt x="154076" y="5935945"/>
                </a:lnTo>
                <a:lnTo>
                  <a:pt x="171979" y="5883755"/>
                </a:lnTo>
                <a:lnTo>
                  <a:pt x="171981" y="5883751"/>
                </a:lnTo>
                <a:cubicBezTo>
                  <a:pt x="193890" y="5837457"/>
                  <a:pt x="221133" y="5794974"/>
                  <a:pt x="260376" y="5760873"/>
                </a:cubicBezTo>
                <a:cubicBezTo>
                  <a:pt x="265520" y="5756493"/>
                  <a:pt x="267426" y="5747728"/>
                  <a:pt x="269141" y="5740488"/>
                </a:cubicBezTo>
                <a:cubicBezTo>
                  <a:pt x="271999" y="5728678"/>
                  <a:pt x="274665" y="5716485"/>
                  <a:pt x="275047" y="5704483"/>
                </a:cubicBezTo>
                <a:cubicBezTo>
                  <a:pt x="276951" y="5646189"/>
                  <a:pt x="303622" y="5600467"/>
                  <a:pt x="346295" y="5562746"/>
                </a:cubicBezTo>
                <a:cubicBezTo>
                  <a:pt x="352392" y="5557317"/>
                  <a:pt x="355774" y="5552507"/>
                  <a:pt x="355869" y="5547578"/>
                </a:cubicBezTo>
                <a:lnTo>
                  <a:pt x="355869" y="5547577"/>
                </a:lnTo>
                <a:cubicBezTo>
                  <a:pt x="355964" y="5542648"/>
                  <a:pt x="352773" y="5537599"/>
                  <a:pt x="345723" y="5531692"/>
                </a:cubicBezTo>
                <a:lnTo>
                  <a:pt x="345722" y="5531691"/>
                </a:lnTo>
                <a:lnTo>
                  <a:pt x="335103" y="5507667"/>
                </a:lnTo>
                <a:lnTo>
                  <a:pt x="339627" y="5480637"/>
                </a:lnTo>
                <a:cubicBezTo>
                  <a:pt x="343437" y="5462351"/>
                  <a:pt x="347439" y="5443870"/>
                  <a:pt x="351249" y="5425582"/>
                </a:cubicBezTo>
                <a:cubicBezTo>
                  <a:pt x="353915" y="5412057"/>
                  <a:pt x="356201" y="5398721"/>
                  <a:pt x="359440" y="5385384"/>
                </a:cubicBezTo>
                <a:cubicBezTo>
                  <a:pt x="361965" y="5375002"/>
                  <a:pt x="363668" y="5364882"/>
                  <a:pt x="364317" y="5355014"/>
                </a:cubicBezTo>
                <a:lnTo>
                  <a:pt x="364317" y="5355013"/>
                </a:lnTo>
                <a:lnTo>
                  <a:pt x="362870" y="5326162"/>
                </a:lnTo>
                <a:lnTo>
                  <a:pt x="360397" y="5321350"/>
                </a:lnTo>
                <a:lnTo>
                  <a:pt x="359341" y="5312287"/>
                </a:lnTo>
                <a:cubicBezTo>
                  <a:pt x="354789" y="5298594"/>
                  <a:pt x="347082" y="5285440"/>
                  <a:pt x="335437" y="5272795"/>
                </a:cubicBezTo>
                <a:cubicBezTo>
                  <a:pt x="323531" y="5259936"/>
                  <a:pt x="315815" y="5245268"/>
                  <a:pt x="311981" y="5229432"/>
                </a:cubicBezTo>
                <a:lnTo>
                  <a:pt x="311814" y="5179067"/>
                </a:lnTo>
                <a:lnTo>
                  <a:pt x="314362" y="5172090"/>
                </a:lnTo>
                <a:cubicBezTo>
                  <a:pt x="315243" y="5169780"/>
                  <a:pt x="315814" y="5167637"/>
                  <a:pt x="315052" y="5166113"/>
                </a:cubicBezTo>
                <a:lnTo>
                  <a:pt x="315052" y="5166112"/>
                </a:lnTo>
                <a:lnTo>
                  <a:pt x="308337" y="5133224"/>
                </a:lnTo>
                <a:lnTo>
                  <a:pt x="308338" y="5133219"/>
                </a:lnTo>
                <a:lnTo>
                  <a:pt x="321364" y="5087449"/>
                </a:lnTo>
                <a:lnTo>
                  <a:pt x="327270" y="5072375"/>
                </a:lnTo>
                <a:cubicBezTo>
                  <a:pt x="330949" y="5062299"/>
                  <a:pt x="333866" y="5052095"/>
                  <a:pt x="334485" y="5041521"/>
                </a:cubicBezTo>
                <a:cubicBezTo>
                  <a:pt x="335627" y="5022852"/>
                  <a:pt x="349725" y="5003801"/>
                  <a:pt x="360964" y="4987037"/>
                </a:cubicBezTo>
                <a:cubicBezTo>
                  <a:pt x="366751" y="4978392"/>
                  <a:pt x="372458" y="4970096"/>
                  <a:pt x="376969" y="4961455"/>
                </a:cubicBezTo>
                <a:lnTo>
                  <a:pt x="378247" y="4957452"/>
                </a:lnTo>
                <a:lnTo>
                  <a:pt x="381039" y="4952672"/>
                </a:lnTo>
                <a:lnTo>
                  <a:pt x="385799" y="4933804"/>
                </a:lnTo>
                <a:cubicBezTo>
                  <a:pt x="386468" y="4927121"/>
                  <a:pt x="386111" y="4919978"/>
                  <a:pt x="384396" y="4912167"/>
                </a:cubicBezTo>
                <a:lnTo>
                  <a:pt x="382691" y="4889274"/>
                </a:lnTo>
                <a:lnTo>
                  <a:pt x="390221" y="4863341"/>
                </a:lnTo>
                <a:lnTo>
                  <a:pt x="412401" y="4828916"/>
                </a:lnTo>
                <a:cubicBezTo>
                  <a:pt x="420784" y="4819963"/>
                  <a:pt x="425356" y="4810580"/>
                  <a:pt x="427237" y="4800483"/>
                </a:cubicBezTo>
                <a:lnTo>
                  <a:pt x="427237" y="4800482"/>
                </a:lnTo>
                <a:cubicBezTo>
                  <a:pt x="429119" y="4790385"/>
                  <a:pt x="428309" y="4779574"/>
                  <a:pt x="425928" y="4767763"/>
                </a:cubicBezTo>
                <a:cubicBezTo>
                  <a:pt x="420022" y="4738234"/>
                  <a:pt x="419640" y="4707563"/>
                  <a:pt x="416021" y="4677654"/>
                </a:cubicBezTo>
                <a:cubicBezTo>
                  <a:pt x="415259" y="4671175"/>
                  <a:pt x="412591" y="4662985"/>
                  <a:pt x="408019" y="4659173"/>
                </a:cubicBezTo>
                <a:cubicBezTo>
                  <a:pt x="351249" y="4612499"/>
                  <a:pt x="350677" y="4546775"/>
                  <a:pt x="348009" y="4482003"/>
                </a:cubicBezTo>
                <a:lnTo>
                  <a:pt x="347247" y="4363890"/>
                </a:lnTo>
                <a:lnTo>
                  <a:pt x="356201" y="4324645"/>
                </a:lnTo>
                <a:cubicBezTo>
                  <a:pt x="368204" y="4300070"/>
                  <a:pt x="383824" y="4277401"/>
                  <a:pt x="396017" y="4253014"/>
                </a:cubicBezTo>
                <a:cubicBezTo>
                  <a:pt x="400781" y="4243872"/>
                  <a:pt x="400971" y="4232060"/>
                  <a:pt x="401733" y="4221391"/>
                </a:cubicBezTo>
                <a:close/>
                <a:moveTo>
                  <a:pt x="332842" y="2836171"/>
                </a:moveTo>
                <a:lnTo>
                  <a:pt x="332842" y="2836172"/>
                </a:lnTo>
                <a:cubicBezTo>
                  <a:pt x="336914" y="2839982"/>
                  <a:pt x="340200" y="2844316"/>
                  <a:pt x="341533" y="2848793"/>
                </a:cubicBezTo>
                <a:lnTo>
                  <a:pt x="358166" y="2903545"/>
                </a:lnTo>
                <a:lnTo>
                  <a:pt x="366072" y="2947858"/>
                </a:lnTo>
                <a:lnTo>
                  <a:pt x="366072" y="2947862"/>
                </a:lnTo>
                <a:lnTo>
                  <a:pt x="362488" y="2982147"/>
                </a:lnTo>
                <a:cubicBezTo>
                  <a:pt x="354392" y="3014152"/>
                  <a:pt x="350582" y="3045776"/>
                  <a:pt x="350796" y="3077400"/>
                </a:cubicBezTo>
                <a:lnTo>
                  <a:pt x="350796" y="3077401"/>
                </a:lnTo>
                <a:cubicBezTo>
                  <a:pt x="351010" y="3109025"/>
                  <a:pt x="355249" y="3140649"/>
                  <a:pt x="363250" y="3172654"/>
                </a:cubicBezTo>
                <a:cubicBezTo>
                  <a:pt x="389159" y="3276480"/>
                  <a:pt x="416591" y="3380305"/>
                  <a:pt x="410877" y="3489467"/>
                </a:cubicBezTo>
                <a:cubicBezTo>
                  <a:pt x="409925" y="3507563"/>
                  <a:pt x="421546" y="3529090"/>
                  <a:pt x="432976" y="3544713"/>
                </a:cubicBezTo>
                <a:cubicBezTo>
                  <a:pt x="438406" y="3552190"/>
                  <a:pt x="442585" y="3557715"/>
                  <a:pt x="445520" y="3562320"/>
                </a:cubicBezTo>
                <a:lnTo>
                  <a:pt x="450598" y="3574407"/>
                </a:lnTo>
                <a:lnTo>
                  <a:pt x="448246" y="3587173"/>
                </a:lnTo>
                <a:cubicBezTo>
                  <a:pt x="446228" y="3592231"/>
                  <a:pt x="442978" y="3598434"/>
                  <a:pt x="438500" y="3606816"/>
                </a:cubicBezTo>
                <a:cubicBezTo>
                  <a:pt x="434118" y="3614818"/>
                  <a:pt x="431452" y="3624724"/>
                  <a:pt x="424974" y="3630631"/>
                </a:cubicBezTo>
                <a:cubicBezTo>
                  <a:pt x="408496" y="3645681"/>
                  <a:pt x="402257" y="3662493"/>
                  <a:pt x="400733" y="3680162"/>
                </a:cubicBezTo>
                <a:lnTo>
                  <a:pt x="400733" y="3680163"/>
                </a:lnTo>
                <a:lnTo>
                  <a:pt x="404781" y="3734837"/>
                </a:lnTo>
                <a:lnTo>
                  <a:pt x="404399" y="3754651"/>
                </a:lnTo>
                <a:cubicBezTo>
                  <a:pt x="398399" y="3767129"/>
                  <a:pt x="396447" y="3778654"/>
                  <a:pt x="398042" y="3789775"/>
                </a:cubicBezTo>
                <a:lnTo>
                  <a:pt x="398042" y="3789776"/>
                </a:lnTo>
                <a:cubicBezTo>
                  <a:pt x="399638" y="3800896"/>
                  <a:pt x="404781" y="3811613"/>
                  <a:pt x="412973" y="3822472"/>
                </a:cubicBezTo>
                <a:lnTo>
                  <a:pt x="427308" y="3852619"/>
                </a:lnTo>
                <a:lnTo>
                  <a:pt x="417926" y="3885336"/>
                </a:lnTo>
                <a:lnTo>
                  <a:pt x="417925" y="3885337"/>
                </a:lnTo>
                <a:cubicBezTo>
                  <a:pt x="398494" y="3910103"/>
                  <a:pt x="388302" y="3935726"/>
                  <a:pt x="386040" y="3962158"/>
                </a:cubicBezTo>
                <a:lnTo>
                  <a:pt x="386040" y="3962159"/>
                </a:lnTo>
                <a:lnTo>
                  <a:pt x="388431" y="4002409"/>
                </a:lnTo>
                <a:lnTo>
                  <a:pt x="401733" y="4043837"/>
                </a:lnTo>
                <a:lnTo>
                  <a:pt x="401733" y="4043839"/>
                </a:lnTo>
                <a:lnTo>
                  <a:pt x="416855" y="4103825"/>
                </a:lnTo>
                <a:lnTo>
                  <a:pt x="405544" y="4165381"/>
                </a:lnTo>
                <a:lnTo>
                  <a:pt x="405543" y="4165382"/>
                </a:lnTo>
                <a:cubicBezTo>
                  <a:pt x="402114" y="4173479"/>
                  <a:pt x="401543" y="4182766"/>
                  <a:pt x="401638" y="4192386"/>
                </a:cubicBezTo>
                <a:lnTo>
                  <a:pt x="401638" y="4192387"/>
                </a:lnTo>
                <a:lnTo>
                  <a:pt x="405543" y="4165383"/>
                </a:lnTo>
                <a:lnTo>
                  <a:pt x="405544" y="4165381"/>
                </a:lnTo>
                <a:lnTo>
                  <a:pt x="414887" y="4134255"/>
                </a:lnTo>
                <a:lnTo>
                  <a:pt x="416855" y="4103825"/>
                </a:lnTo>
                <a:lnTo>
                  <a:pt x="416855" y="4103824"/>
                </a:lnTo>
                <a:cubicBezTo>
                  <a:pt x="415879" y="4083701"/>
                  <a:pt x="410497" y="4063841"/>
                  <a:pt x="401733" y="4043838"/>
                </a:cubicBezTo>
                <a:lnTo>
                  <a:pt x="401733" y="4043837"/>
                </a:lnTo>
                <a:lnTo>
                  <a:pt x="386040" y="3962159"/>
                </a:lnTo>
                <a:lnTo>
                  <a:pt x="395544" y="3923124"/>
                </a:lnTo>
                <a:cubicBezTo>
                  <a:pt x="400804" y="3910318"/>
                  <a:pt x="408210" y="3897721"/>
                  <a:pt x="417925" y="3885338"/>
                </a:cubicBezTo>
                <a:lnTo>
                  <a:pt x="417926" y="3885336"/>
                </a:lnTo>
                <a:lnTo>
                  <a:pt x="426528" y="3868763"/>
                </a:lnTo>
                <a:lnTo>
                  <a:pt x="427308" y="3852619"/>
                </a:lnTo>
                <a:lnTo>
                  <a:pt x="427308" y="3852618"/>
                </a:lnTo>
                <a:cubicBezTo>
                  <a:pt x="425642" y="3842045"/>
                  <a:pt x="420022" y="3831901"/>
                  <a:pt x="412973" y="3822471"/>
                </a:cubicBezTo>
                <a:lnTo>
                  <a:pt x="398042" y="3789775"/>
                </a:lnTo>
                <a:lnTo>
                  <a:pt x="404399" y="3754652"/>
                </a:lnTo>
                <a:cubicBezTo>
                  <a:pt x="407067" y="3749125"/>
                  <a:pt x="405733" y="3741315"/>
                  <a:pt x="404781" y="3734837"/>
                </a:cubicBezTo>
                <a:lnTo>
                  <a:pt x="404781" y="3734836"/>
                </a:lnTo>
                <a:lnTo>
                  <a:pt x="400733" y="3680163"/>
                </a:lnTo>
                <a:lnTo>
                  <a:pt x="407246" y="3654415"/>
                </a:lnTo>
                <a:cubicBezTo>
                  <a:pt x="411056" y="3646122"/>
                  <a:pt x="416735" y="3638157"/>
                  <a:pt x="424974" y="3630632"/>
                </a:cubicBezTo>
                <a:cubicBezTo>
                  <a:pt x="431452" y="3624725"/>
                  <a:pt x="434118" y="3614819"/>
                  <a:pt x="438500" y="3606817"/>
                </a:cubicBezTo>
                <a:cubicBezTo>
                  <a:pt x="447455" y="3590053"/>
                  <a:pt x="451503" y="3582004"/>
                  <a:pt x="450598" y="3574408"/>
                </a:cubicBezTo>
                <a:lnTo>
                  <a:pt x="450598" y="3574407"/>
                </a:lnTo>
                <a:cubicBezTo>
                  <a:pt x="449693" y="3566810"/>
                  <a:pt x="443835" y="3559667"/>
                  <a:pt x="432976" y="3544712"/>
                </a:cubicBezTo>
                <a:cubicBezTo>
                  <a:pt x="421546" y="3529089"/>
                  <a:pt x="409925" y="3507562"/>
                  <a:pt x="410877" y="3489466"/>
                </a:cubicBezTo>
                <a:cubicBezTo>
                  <a:pt x="416591" y="3380304"/>
                  <a:pt x="389159" y="3276479"/>
                  <a:pt x="363250" y="3172653"/>
                </a:cubicBezTo>
                <a:lnTo>
                  <a:pt x="350796" y="3077401"/>
                </a:lnTo>
                <a:lnTo>
                  <a:pt x="362488" y="2982148"/>
                </a:lnTo>
                <a:cubicBezTo>
                  <a:pt x="365441" y="2970575"/>
                  <a:pt x="366442" y="2959156"/>
                  <a:pt x="366072" y="2947862"/>
                </a:cubicBezTo>
                <a:lnTo>
                  <a:pt x="366072" y="2947861"/>
                </a:lnTo>
                <a:lnTo>
                  <a:pt x="366072" y="2947858"/>
                </a:lnTo>
                <a:lnTo>
                  <a:pt x="361441" y="2914327"/>
                </a:lnTo>
                <a:lnTo>
                  <a:pt x="358166" y="2903545"/>
                </a:lnTo>
                <a:lnTo>
                  <a:pt x="357138" y="2897784"/>
                </a:lnTo>
                <a:cubicBezTo>
                  <a:pt x="352392" y="2881306"/>
                  <a:pt x="346534" y="2865009"/>
                  <a:pt x="341533" y="2848792"/>
                </a:cubicBezTo>
                <a:close/>
                <a:moveTo>
                  <a:pt x="296001" y="2745351"/>
                </a:moveTo>
                <a:lnTo>
                  <a:pt x="289670" y="2770757"/>
                </a:lnTo>
                <a:lnTo>
                  <a:pt x="290080" y="2778005"/>
                </a:lnTo>
                <a:lnTo>
                  <a:pt x="289301" y="2782304"/>
                </a:lnTo>
                <a:lnTo>
                  <a:pt x="290501" y="2785439"/>
                </a:lnTo>
                <a:lnTo>
                  <a:pt x="290929" y="2793022"/>
                </a:lnTo>
                <a:lnTo>
                  <a:pt x="300579" y="2811779"/>
                </a:lnTo>
                <a:lnTo>
                  <a:pt x="300582" y="2811786"/>
                </a:lnTo>
                <a:lnTo>
                  <a:pt x="300583" y="2811786"/>
                </a:lnTo>
                <a:lnTo>
                  <a:pt x="300579" y="2811779"/>
                </a:lnTo>
                <a:lnTo>
                  <a:pt x="290501" y="2785439"/>
                </a:lnTo>
                <a:lnTo>
                  <a:pt x="290080" y="2778005"/>
                </a:lnTo>
                <a:close/>
                <a:moveTo>
                  <a:pt x="817328" y="1508457"/>
                </a:moveTo>
                <a:lnTo>
                  <a:pt x="845421" y="1596212"/>
                </a:lnTo>
                <a:cubicBezTo>
                  <a:pt x="847898" y="1604977"/>
                  <a:pt x="846373" y="1615835"/>
                  <a:pt x="843517" y="1624979"/>
                </a:cubicBezTo>
                <a:cubicBezTo>
                  <a:pt x="833801" y="1656222"/>
                  <a:pt x="809415" y="1676035"/>
                  <a:pt x="786935" y="1697752"/>
                </a:cubicBezTo>
                <a:cubicBezTo>
                  <a:pt x="777029" y="1707278"/>
                  <a:pt x="769981" y="1720422"/>
                  <a:pt x="764267" y="1733187"/>
                </a:cubicBezTo>
                <a:cubicBezTo>
                  <a:pt x="749595" y="1766334"/>
                  <a:pt x="736452" y="1800245"/>
                  <a:pt x="722546" y="1833774"/>
                </a:cubicBezTo>
                <a:cubicBezTo>
                  <a:pt x="721212" y="1837012"/>
                  <a:pt x="717783" y="1839678"/>
                  <a:pt x="714925" y="1842157"/>
                </a:cubicBezTo>
                <a:cubicBezTo>
                  <a:pt x="684824" y="1866921"/>
                  <a:pt x="654535" y="1891496"/>
                  <a:pt x="624434" y="1916453"/>
                </a:cubicBezTo>
                <a:cubicBezTo>
                  <a:pt x="618720" y="1921215"/>
                  <a:pt x="614528" y="1928075"/>
                  <a:pt x="609004" y="1933218"/>
                </a:cubicBezTo>
                <a:cubicBezTo>
                  <a:pt x="601384" y="1940458"/>
                  <a:pt x="594143" y="1949602"/>
                  <a:pt x="584999" y="1953412"/>
                </a:cubicBezTo>
                <a:cubicBezTo>
                  <a:pt x="556234" y="1965223"/>
                  <a:pt x="543850" y="1987893"/>
                  <a:pt x="538516" y="2016468"/>
                </a:cubicBezTo>
                <a:cubicBezTo>
                  <a:pt x="533563" y="2042569"/>
                  <a:pt x="529371" y="2068668"/>
                  <a:pt x="523657" y="2094577"/>
                </a:cubicBezTo>
                <a:cubicBezTo>
                  <a:pt x="516799" y="2126200"/>
                  <a:pt x="509369" y="2157635"/>
                  <a:pt x="500986" y="2188878"/>
                </a:cubicBezTo>
                <a:cubicBezTo>
                  <a:pt x="497366" y="2202403"/>
                  <a:pt x="493176" y="2216691"/>
                  <a:pt x="485746" y="2228313"/>
                </a:cubicBezTo>
                <a:cubicBezTo>
                  <a:pt x="465171" y="2260889"/>
                  <a:pt x="451265" y="2295752"/>
                  <a:pt x="456789" y="2334043"/>
                </a:cubicBezTo>
                <a:cubicBezTo>
                  <a:pt x="461171" y="2364714"/>
                  <a:pt x="449931" y="2390433"/>
                  <a:pt x="432404" y="2409484"/>
                </a:cubicBezTo>
                <a:cubicBezTo>
                  <a:pt x="424451" y="2418153"/>
                  <a:pt x="418938" y="2426976"/>
                  <a:pt x="415304" y="2435912"/>
                </a:cubicBezTo>
                <a:lnTo>
                  <a:pt x="415304" y="2435912"/>
                </a:lnTo>
                <a:lnTo>
                  <a:pt x="415303" y="2435912"/>
                </a:lnTo>
                <a:lnTo>
                  <a:pt x="412309" y="2449831"/>
                </a:lnTo>
                <a:lnTo>
                  <a:pt x="409472" y="2463016"/>
                </a:lnTo>
                <a:lnTo>
                  <a:pt x="409472" y="2463017"/>
                </a:lnTo>
                <a:lnTo>
                  <a:pt x="411535" y="2490550"/>
                </a:lnTo>
                <a:lnTo>
                  <a:pt x="418115" y="2518262"/>
                </a:lnTo>
                <a:lnTo>
                  <a:pt x="418115" y="2518264"/>
                </a:lnTo>
                <a:lnTo>
                  <a:pt x="421759" y="2545006"/>
                </a:lnTo>
                <a:lnTo>
                  <a:pt x="417545" y="2571033"/>
                </a:lnTo>
                <a:cubicBezTo>
                  <a:pt x="405543" y="2612944"/>
                  <a:pt x="372966" y="2640949"/>
                  <a:pt x="344391" y="2668000"/>
                </a:cubicBezTo>
                <a:cubicBezTo>
                  <a:pt x="320006" y="2691053"/>
                  <a:pt x="306290" y="2716962"/>
                  <a:pt x="296001" y="2745347"/>
                </a:cubicBezTo>
                <a:lnTo>
                  <a:pt x="296001" y="2745348"/>
                </a:lnTo>
                <a:cubicBezTo>
                  <a:pt x="306290" y="2716963"/>
                  <a:pt x="320006" y="2691054"/>
                  <a:pt x="344391" y="2668001"/>
                </a:cubicBezTo>
                <a:cubicBezTo>
                  <a:pt x="372966" y="2640950"/>
                  <a:pt x="405543" y="2612945"/>
                  <a:pt x="417545" y="2571034"/>
                </a:cubicBezTo>
                <a:cubicBezTo>
                  <a:pt x="420117" y="2561985"/>
                  <a:pt x="421593" y="2553555"/>
                  <a:pt x="421760" y="2545006"/>
                </a:cubicBezTo>
                <a:lnTo>
                  <a:pt x="421759" y="2545006"/>
                </a:lnTo>
                <a:lnTo>
                  <a:pt x="421760" y="2545005"/>
                </a:lnTo>
                <a:cubicBezTo>
                  <a:pt x="421926" y="2536456"/>
                  <a:pt x="420783" y="2527789"/>
                  <a:pt x="418115" y="2518263"/>
                </a:cubicBezTo>
                <a:lnTo>
                  <a:pt x="418115" y="2518262"/>
                </a:lnTo>
                <a:lnTo>
                  <a:pt x="409472" y="2463017"/>
                </a:lnTo>
                <a:lnTo>
                  <a:pt x="412309" y="2449831"/>
                </a:lnTo>
                <a:lnTo>
                  <a:pt x="415304" y="2435912"/>
                </a:lnTo>
                <a:lnTo>
                  <a:pt x="432404" y="2409485"/>
                </a:lnTo>
                <a:cubicBezTo>
                  <a:pt x="449931" y="2390434"/>
                  <a:pt x="461171" y="2364715"/>
                  <a:pt x="456789" y="2334044"/>
                </a:cubicBezTo>
                <a:cubicBezTo>
                  <a:pt x="451265" y="2295753"/>
                  <a:pt x="465171" y="2260890"/>
                  <a:pt x="485746" y="2228314"/>
                </a:cubicBezTo>
                <a:cubicBezTo>
                  <a:pt x="493176" y="2216692"/>
                  <a:pt x="497366" y="2202404"/>
                  <a:pt x="500986" y="2188879"/>
                </a:cubicBezTo>
                <a:cubicBezTo>
                  <a:pt x="509369" y="2157636"/>
                  <a:pt x="516799" y="2126201"/>
                  <a:pt x="523657" y="2094578"/>
                </a:cubicBezTo>
                <a:cubicBezTo>
                  <a:pt x="529371" y="2068669"/>
                  <a:pt x="533563" y="2042570"/>
                  <a:pt x="538516" y="2016469"/>
                </a:cubicBezTo>
                <a:cubicBezTo>
                  <a:pt x="543850" y="1987894"/>
                  <a:pt x="556234" y="1965224"/>
                  <a:pt x="584999" y="1953413"/>
                </a:cubicBezTo>
                <a:cubicBezTo>
                  <a:pt x="594143" y="1949603"/>
                  <a:pt x="601384" y="1940459"/>
                  <a:pt x="609004" y="1933219"/>
                </a:cubicBezTo>
                <a:cubicBezTo>
                  <a:pt x="614528" y="1928076"/>
                  <a:pt x="618720" y="1921216"/>
                  <a:pt x="624434" y="1916454"/>
                </a:cubicBezTo>
                <a:cubicBezTo>
                  <a:pt x="654535" y="1891497"/>
                  <a:pt x="684824" y="1866922"/>
                  <a:pt x="714925" y="1842158"/>
                </a:cubicBezTo>
                <a:cubicBezTo>
                  <a:pt x="717783" y="1839679"/>
                  <a:pt x="721212" y="1837013"/>
                  <a:pt x="722546" y="1833775"/>
                </a:cubicBezTo>
                <a:cubicBezTo>
                  <a:pt x="736452" y="1800246"/>
                  <a:pt x="749596" y="1766335"/>
                  <a:pt x="764267" y="1733188"/>
                </a:cubicBezTo>
                <a:cubicBezTo>
                  <a:pt x="769981" y="1720423"/>
                  <a:pt x="777029" y="1707279"/>
                  <a:pt x="786936" y="1697753"/>
                </a:cubicBezTo>
                <a:cubicBezTo>
                  <a:pt x="809416" y="1676036"/>
                  <a:pt x="833801" y="1656223"/>
                  <a:pt x="843517" y="1624980"/>
                </a:cubicBezTo>
                <a:cubicBezTo>
                  <a:pt x="846374" y="1615836"/>
                  <a:pt x="847899" y="1604978"/>
                  <a:pt x="845422" y="1596213"/>
                </a:cubicBezTo>
                <a:close/>
                <a:moveTo>
                  <a:pt x="798723" y="1459072"/>
                </a:moveTo>
                <a:lnTo>
                  <a:pt x="807941" y="1481571"/>
                </a:lnTo>
                <a:lnTo>
                  <a:pt x="798724" y="1459073"/>
                </a:lnTo>
                <a:close/>
                <a:moveTo>
                  <a:pt x="779530" y="1268757"/>
                </a:moveTo>
                <a:lnTo>
                  <a:pt x="774363" y="1286068"/>
                </a:lnTo>
                <a:cubicBezTo>
                  <a:pt x="759789" y="1306929"/>
                  <a:pt x="753550" y="1328551"/>
                  <a:pt x="752025" y="1350626"/>
                </a:cubicBezTo>
                <a:lnTo>
                  <a:pt x="757620" y="1413839"/>
                </a:lnTo>
                <a:lnTo>
                  <a:pt x="752026" y="1350627"/>
                </a:lnTo>
                <a:cubicBezTo>
                  <a:pt x="753550" y="1328552"/>
                  <a:pt x="759790" y="1306929"/>
                  <a:pt x="774363" y="1286069"/>
                </a:cubicBezTo>
                <a:cubicBezTo>
                  <a:pt x="777506" y="1281688"/>
                  <a:pt x="779078" y="1275401"/>
                  <a:pt x="779530" y="1268757"/>
                </a:cubicBezTo>
                <a:close/>
                <a:moveTo>
                  <a:pt x="837801" y="773034"/>
                </a:moveTo>
                <a:lnTo>
                  <a:pt x="829801" y="854378"/>
                </a:lnTo>
                <a:cubicBezTo>
                  <a:pt x="827515" y="878955"/>
                  <a:pt x="826753" y="903721"/>
                  <a:pt x="798747" y="915342"/>
                </a:cubicBezTo>
                <a:cubicBezTo>
                  <a:pt x="794365" y="917058"/>
                  <a:pt x="791127" y="922772"/>
                  <a:pt x="788269" y="927154"/>
                </a:cubicBezTo>
                <a:cubicBezTo>
                  <a:pt x="744261" y="994784"/>
                  <a:pt x="745405" y="1030979"/>
                  <a:pt x="791889" y="1097086"/>
                </a:cubicBezTo>
                <a:cubicBezTo>
                  <a:pt x="796651" y="1103944"/>
                  <a:pt x="800081" y="1118612"/>
                  <a:pt x="796271" y="1123184"/>
                </a:cubicBezTo>
                <a:cubicBezTo>
                  <a:pt x="780459" y="1142616"/>
                  <a:pt x="773411" y="1162953"/>
                  <a:pt x="771553" y="1184028"/>
                </a:cubicBezTo>
                <a:cubicBezTo>
                  <a:pt x="773411" y="1162953"/>
                  <a:pt x="780460" y="1142617"/>
                  <a:pt x="796272" y="1123185"/>
                </a:cubicBezTo>
                <a:cubicBezTo>
                  <a:pt x="800082" y="1118613"/>
                  <a:pt x="796652" y="1103945"/>
                  <a:pt x="791890" y="1097087"/>
                </a:cubicBezTo>
                <a:cubicBezTo>
                  <a:pt x="745406" y="1030980"/>
                  <a:pt x="744262" y="994785"/>
                  <a:pt x="788270" y="927155"/>
                </a:cubicBezTo>
                <a:cubicBezTo>
                  <a:pt x="791128" y="922773"/>
                  <a:pt x="794366" y="917059"/>
                  <a:pt x="798748" y="915343"/>
                </a:cubicBezTo>
                <a:cubicBezTo>
                  <a:pt x="826753" y="903722"/>
                  <a:pt x="827515" y="878956"/>
                  <a:pt x="829801" y="854379"/>
                </a:cubicBezTo>
                <a:cubicBezTo>
                  <a:pt x="832277" y="827329"/>
                  <a:pt x="835515" y="800276"/>
                  <a:pt x="837801" y="773035"/>
                </a:cubicBezTo>
                <a:close/>
                <a:moveTo>
                  <a:pt x="782400" y="517850"/>
                </a:moveTo>
                <a:lnTo>
                  <a:pt x="791317" y="556046"/>
                </a:lnTo>
                <a:cubicBezTo>
                  <a:pt x="793413" y="564047"/>
                  <a:pt x="798937" y="572621"/>
                  <a:pt x="797795" y="580049"/>
                </a:cubicBezTo>
                <a:cubicBezTo>
                  <a:pt x="794461" y="601577"/>
                  <a:pt x="796890" y="622200"/>
                  <a:pt x="801176" y="642536"/>
                </a:cubicBezTo>
                <a:lnTo>
                  <a:pt x="813700" y="694927"/>
                </a:lnTo>
                <a:lnTo>
                  <a:pt x="801177" y="642537"/>
                </a:lnTo>
                <a:cubicBezTo>
                  <a:pt x="796891" y="622200"/>
                  <a:pt x="794462" y="601578"/>
                  <a:pt x="797796" y="580050"/>
                </a:cubicBezTo>
                <a:cubicBezTo>
                  <a:pt x="798938" y="572622"/>
                  <a:pt x="793414" y="564048"/>
                  <a:pt x="791318" y="556047"/>
                </a:cubicBezTo>
                <a:close/>
                <a:moveTo>
                  <a:pt x="783887" y="313532"/>
                </a:moveTo>
                <a:lnTo>
                  <a:pt x="786245" y="324057"/>
                </a:lnTo>
                <a:cubicBezTo>
                  <a:pt x="786031" y="328963"/>
                  <a:pt x="785126" y="334583"/>
                  <a:pt x="784459" y="338869"/>
                </a:cubicBezTo>
                <a:lnTo>
                  <a:pt x="784453" y="338902"/>
                </a:lnTo>
                <a:lnTo>
                  <a:pt x="778363" y="367327"/>
                </a:lnTo>
                <a:lnTo>
                  <a:pt x="774553" y="395639"/>
                </a:lnTo>
                <a:lnTo>
                  <a:pt x="784453" y="338902"/>
                </a:lnTo>
                <a:lnTo>
                  <a:pt x="784460" y="338870"/>
                </a:lnTo>
                <a:cubicBezTo>
                  <a:pt x="785794" y="330298"/>
                  <a:pt x="788080" y="316389"/>
                  <a:pt x="783888" y="313533"/>
                </a:cubicBezTo>
                <a:close/>
                <a:moveTo>
                  <a:pt x="761560" y="281567"/>
                </a:moveTo>
                <a:lnTo>
                  <a:pt x="766454" y="295414"/>
                </a:lnTo>
                <a:lnTo>
                  <a:pt x="766455" y="295414"/>
                </a:lnTo>
                <a:close/>
                <a:moveTo>
                  <a:pt x="774880" y="24485"/>
                </a:moveTo>
                <a:lnTo>
                  <a:pt x="777142" y="74128"/>
                </a:lnTo>
                <a:cubicBezTo>
                  <a:pt x="775758" y="100173"/>
                  <a:pt x="771253" y="125875"/>
                  <a:pt x="767023" y="151568"/>
                </a:cubicBezTo>
                <a:lnTo>
                  <a:pt x="766824" y="153387"/>
                </a:lnTo>
                <a:lnTo>
                  <a:pt x="763010" y="177270"/>
                </a:lnTo>
                <a:lnTo>
                  <a:pt x="758551" y="228943"/>
                </a:lnTo>
                <a:lnTo>
                  <a:pt x="766824" y="153387"/>
                </a:lnTo>
                <a:lnTo>
                  <a:pt x="771220" y="125860"/>
                </a:lnTo>
                <a:cubicBezTo>
                  <a:pt x="773910" y="108702"/>
                  <a:pt x="776220" y="91491"/>
                  <a:pt x="777143" y="74128"/>
                </a:cubicBezTo>
                <a:close/>
                <a:moveTo>
                  <a:pt x="313354" y="0"/>
                </a:moveTo>
                <a:lnTo>
                  <a:pt x="777461" y="0"/>
                </a:lnTo>
                <a:lnTo>
                  <a:pt x="774743" y="21485"/>
                </a:lnTo>
                <a:lnTo>
                  <a:pt x="777461" y="0"/>
                </a:lnTo>
                <a:lnTo>
                  <a:pt x="4523171" y="1"/>
                </a:lnTo>
                <a:lnTo>
                  <a:pt x="4523171" y="6858000"/>
                </a:lnTo>
                <a:lnTo>
                  <a:pt x="284400" y="6858000"/>
                </a:lnTo>
                <a:lnTo>
                  <a:pt x="112147" y="6858000"/>
                </a:lnTo>
                <a:lnTo>
                  <a:pt x="102447" y="6815515"/>
                </a:lnTo>
                <a:cubicBezTo>
                  <a:pt x="96923" y="6793034"/>
                  <a:pt x="87016" y="6771318"/>
                  <a:pt x="83396" y="6748457"/>
                </a:cubicBezTo>
                <a:cubicBezTo>
                  <a:pt x="74824" y="6694163"/>
                  <a:pt x="68728" y="6639487"/>
                  <a:pt x="61870" y="6584811"/>
                </a:cubicBezTo>
                <a:cubicBezTo>
                  <a:pt x="54821" y="6528423"/>
                  <a:pt x="47391" y="6472224"/>
                  <a:pt x="41105" y="6415832"/>
                </a:cubicBezTo>
                <a:cubicBezTo>
                  <a:pt x="37865" y="6384971"/>
                  <a:pt x="37295" y="6353918"/>
                  <a:pt x="34247" y="6323057"/>
                </a:cubicBezTo>
                <a:cubicBezTo>
                  <a:pt x="31579" y="6296004"/>
                  <a:pt x="26626" y="6269143"/>
                  <a:pt x="23386" y="6242092"/>
                </a:cubicBezTo>
                <a:cubicBezTo>
                  <a:pt x="20720" y="6218659"/>
                  <a:pt x="19196" y="6195036"/>
                  <a:pt x="16528" y="6171604"/>
                </a:cubicBezTo>
                <a:cubicBezTo>
                  <a:pt x="12148" y="6134074"/>
                  <a:pt x="7194" y="6096735"/>
                  <a:pt x="2622" y="6059396"/>
                </a:cubicBezTo>
                <a:lnTo>
                  <a:pt x="0" y="6041768"/>
                </a:lnTo>
                <a:lnTo>
                  <a:pt x="0" y="6000936"/>
                </a:lnTo>
                <a:lnTo>
                  <a:pt x="3670" y="5957594"/>
                </a:lnTo>
                <a:lnTo>
                  <a:pt x="0" y="5912510"/>
                </a:lnTo>
                <a:lnTo>
                  <a:pt x="0" y="5886400"/>
                </a:lnTo>
                <a:lnTo>
                  <a:pt x="1098" y="5864317"/>
                </a:lnTo>
                <a:cubicBezTo>
                  <a:pt x="7576" y="5839360"/>
                  <a:pt x="16720" y="5815168"/>
                  <a:pt x="24720" y="5790591"/>
                </a:cubicBezTo>
                <a:cubicBezTo>
                  <a:pt x="25672" y="5787923"/>
                  <a:pt x="25864" y="5784685"/>
                  <a:pt x="26434" y="5781829"/>
                </a:cubicBezTo>
                <a:cubicBezTo>
                  <a:pt x="29675" y="5765634"/>
                  <a:pt x="32913" y="5749633"/>
                  <a:pt x="35771" y="5733439"/>
                </a:cubicBezTo>
                <a:cubicBezTo>
                  <a:pt x="37295" y="5724677"/>
                  <a:pt x="37485" y="5715722"/>
                  <a:pt x="38819" y="5706958"/>
                </a:cubicBezTo>
                <a:cubicBezTo>
                  <a:pt x="44153" y="5673049"/>
                  <a:pt x="35199" y="5635710"/>
                  <a:pt x="58250" y="5606371"/>
                </a:cubicBezTo>
                <a:cubicBezTo>
                  <a:pt x="73110" y="5587320"/>
                  <a:pt x="69680" y="5568841"/>
                  <a:pt x="67394" y="5548459"/>
                </a:cubicBezTo>
                <a:cubicBezTo>
                  <a:pt x="65680" y="5533026"/>
                  <a:pt x="66252" y="5517214"/>
                  <a:pt x="66060" y="5501593"/>
                </a:cubicBezTo>
                <a:cubicBezTo>
                  <a:pt x="65490" y="5474160"/>
                  <a:pt x="65298" y="5446727"/>
                  <a:pt x="64346" y="5419294"/>
                </a:cubicBezTo>
                <a:cubicBezTo>
                  <a:pt x="63966" y="5410530"/>
                  <a:pt x="59202" y="5401578"/>
                  <a:pt x="59964" y="5393004"/>
                </a:cubicBezTo>
                <a:cubicBezTo>
                  <a:pt x="63584" y="5353378"/>
                  <a:pt x="69300" y="5313753"/>
                  <a:pt x="72538" y="5274128"/>
                </a:cubicBezTo>
                <a:cubicBezTo>
                  <a:pt x="74442" y="5251649"/>
                  <a:pt x="70824" y="5228596"/>
                  <a:pt x="73490" y="5206307"/>
                </a:cubicBezTo>
                <a:cubicBezTo>
                  <a:pt x="76538" y="5180590"/>
                  <a:pt x="84348" y="5155444"/>
                  <a:pt x="89113" y="5129915"/>
                </a:cubicBezTo>
                <a:cubicBezTo>
                  <a:pt x="90445" y="5122866"/>
                  <a:pt x="88731" y="5115056"/>
                  <a:pt x="88351" y="5107626"/>
                </a:cubicBezTo>
                <a:cubicBezTo>
                  <a:pt x="87968" y="5099244"/>
                  <a:pt x="87206" y="5091051"/>
                  <a:pt x="87016" y="5082669"/>
                </a:cubicBezTo>
                <a:cubicBezTo>
                  <a:pt x="86634" y="5057140"/>
                  <a:pt x="87206" y="5031613"/>
                  <a:pt x="85872" y="5006085"/>
                </a:cubicBezTo>
                <a:cubicBezTo>
                  <a:pt x="85110" y="4990464"/>
                  <a:pt x="77300" y="4974081"/>
                  <a:pt x="80158" y="4959601"/>
                </a:cubicBezTo>
                <a:cubicBezTo>
                  <a:pt x="85682" y="4930074"/>
                  <a:pt x="73300" y="4900545"/>
                  <a:pt x="83586" y="4871018"/>
                </a:cubicBezTo>
                <a:cubicBezTo>
                  <a:pt x="86634" y="4861872"/>
                  <a:pt x="79014" y="4849299"/>
                  <a:pt x="78634" y="4838249"/>
                </a:cubicBezTo>
                <a:cubicBezTo>
                  <a:pt x="77682" y="4810626"/>
                  <a:pt x="77872" y="4783003"/>
                  <a:pt x="78062" y="4755380"/>
                </a:cubicBezTo>
                <a:cubicBezTo>
                  <a:pt x="78252" y="4730613"/>
                  <a:pt x="75586" y="4704894"/>
                  <a:pt x="80920" y="4681082"/>
                </a:cubicBezTo>
                <a:cubicBezTo>
                  <a:pt x="86634" y="4656125"/>
                  <a:pt x="85872" y="4633646"/>
                  <a:pt x="79396" y="4609451"/>
                </a:cubicBezTo>
                <a:cubicBezTo>
                  <a:pt x="75014" y="4592877"/>
                  <a:pt x="74442" y="4575350"/>
                  <a:pt x="73110" y="4558206"/>
                </a:cubicBezTo>
                <a:cubicBezTo>
                  <a:pt x="71586" y="4539727"/>
                  <a:pt x="75586" y="4519342"/>
                  <a:pt x="69300" y="4502578"/>
                </a:cubicBezTo>
                <a:cubicBezTo>
                  <a:pt x="50629" y="4452664"/>
                  <a:pt x="46629" y="4401418"/>
                  <a:pt x="46629" y="4349221"/>
                </a:cubicBezTo>
                <a:cubicBezTo>
                  <a:pt x="46629" y="4339694"/>
                  <a:pt x="49295" y="4329978"/>
                  <a:pt x="52153" y="4320836"/>
                </a:cubicBezTo>
                <a:cubicBezTo>
                  <a:pt x="69300" y="4267492"/>
                  <a:pt x="67776" y="4213960"/>
                  <a:pt x="57297" y="4159666"/>
                </a:cubicBezTo>
                <a:cubicBezTo>
                  <a:pt x="55011" y="4148426"/>
                  <a:pt x="54629" y="4135853"/>
                  <a:pt x="56915" y="4124613"/>
                </a:cubicBezTo>
                <a:cubicBezTo>
                  <a:pt x="63584" y="4092988"/>
                  <a:pt x="74634" y="4062317"/>
                  <a:pt x="79396" y="4030502"/>
                </a:cubicBezTo>
                <a:cubicBezTo>
                  <a:pt x="87206" y="3977924"/>
                  <a:pt x="60918" y="3932393"/>
                  <a:pt x="43771" y="3885337"/>
                </a:cubicBezTo>
                <a:cubicBezTo>
                  <a:pt x="31627" y="3851760"/>
                  <a:pt x="8016" y="3821934"/>
                  <a:pt x="426" y="3786776"/>
                </a:cubicBezTo>
                <a:lnTo>
                  <a:pt x="0" y="3773896"/>
                </a:lnTo>
                <a:lnTo>
                  <a:pt x="0" y="3393881"/>
                </a:lnTo>
                <a:lnTo>
                  <a:pt x="11838" y="3359515"/>
                </a:lnTo>
                <a:cubicBezTo>
                  <a:pt x="14434" y="3346204"/>
                  <a:pt x="14910" y="3332773"/>
                  <a:pt x="12910" y="3318770"/>
                </a:cubicBezTo>
                <a:cubicBezTo>
                  <a:pt x="12243" y="3314103"/>
                  <a:pt x="9909" y="3308769"/>
                  <a:pt x="6718" y="3304078"/>
                </a:cubicBezTo>
                <a:lnTo>
                  <a:pt x="0" y="3297656"/>
                </a:lnTo>
                <a:lnTo>
                  <a:pt x="0" y="3207866"/>
                </a:lnTo>
                <a:lnTo>
                  <a:pt x="15553" y="3186770"/>
                </a:lnTo>
                <a:cubicBezTo>
                  <a:pt x="28483" y="3162328"/>
                  <a:pt x="30484" y="3134646"/>
                  <a:pt x="36341" y="3107499"/>
                </a:cubicBezTo>
                <a:cubicBezTo>
                  <a:pt x="41105" y="3085402"/>
                  <a:pt x="41295" y="3064826"/>
                  <a:pt x="38057" y="3042727"/>
                </a:cubicBezTo>
                <a:cubicBezTo>
                  <a:pt x="30817" y="2994721"/>
                  <a:pt x="41105" y="2948046"/>
                  <a:pt x="54249" y="2901942"/>
                </a:cubicBezTo>
                <a:cubicBezTo>
                  <a:pt x="63012" y="2871461"/>
                  <a:pt x="68346" y="2840218"/>
                  <a:pt x="77300" y="2809929"/>
                </a:cubicBezTo>
                <a:cubicBezTo>
                  <a:pt x="84158" y="2787258"/>
                  <a:pt x="92351" y="2764589"/>
                  <a:pt x="103399" y="2743825"/>
                </a:cubicBezTo>
                <a:cubicBezTo>
                  <a:pt x="119594" y="2713722"/>
                  <a:pt x="143978" y="2687435"/>
                  <a:pt x="137500" y="2649142"/>
                </a:cubicBezTo>
                <a:cubicBezTo>
                  <a:pt x="131786" y="2615420"/>
                  <a:pt x="143786" y="2584941"/>
                  <a:pt x="155217" y="2554078"/>
                </a:cubicBezTo>
                <a:cubicBezTo>
                  <a:pt x="163599" y="2531408"/>
                  <a:pt x="172173" y="2508741"/>
                  <a:pt x="177507" y="2485306"/>
                </a:cubicBezTo>
                <a:cubicBezTo>
                  <a:pt x="183794" y="2457491"/>
                  <a:pt x="181126" y="2426058"/>
                  <a:pt x="192748" y="2401291"/>
                </a:cubicBezTo>
                <a:cubicBezTo>
                  <a:pt x="204940" y="2375382"/>
                  <a:pt x="196748" y="2353858"/>
                  <a:pt x="193318" y="2330805"/>
                </a:cubicBezTo>
                <a:cubicBezTo>
                  <a:pt x="187984" y="2294038"/>
                  <a:pt x="178077" y="2257458"/>
                  <a:pt x="190652" y="2220311"/>
                </a:cubicBezTo>
                <a:cubicBezTo>
                  <a:pt x="205892" y="2175162"/>
                  <a:pt x="222275" y="2130392"/>
                  <a:pt x="236753" y="2085053"/>
                </a:cubicBezTo>
                <a:cubicBezTo>
                  <a:pt x="242280" y="2067524"/>
                  <a:pt x="244566" y="2048667"/>
                  <a:pt x="247042" y="2030377"/>
                </a:cubicBezTo>
                <a:cubicBezTo>
                  <a:pt x="249138" y="2013042"/>
                  <a:pt x="243804" y="1992278"/>
                  <a:pt x="251804" y="1978939"/>
                </a:cubicBezTo>
                <a:cubicBezTo>
                  <a:pt x="272379" y="1944648"/>
                  <a:pt x="282475" y="1909407"/>
                  <a:pt x="282475" y="1869779"/>
                </a:cubicBezTo>
                <a:cubicBezTo>
                  <a:pt x="282475" y="1854919"/>
                  <a:pt x="291049" y="1840440"/>
                  <a:pt x="292573" y="1825392"/>
                </a:cubicBezTo>
                <a:cubicBezTo>
                  <a:pt x="294477" y="1804815"/>
                  <a:pt x="299622" y="1781193"/>
                  <a:pt x="292381" y="1763286"/>
                </a:cubicBezTo>
                <a:cubicBezTo>
                  <a:pt x="275237" y="1721184"/>
                  <a:pt x="289525" y="1687085"/>
                  <a:pt x="306480" y="1650316"/>
                </a:cubicBezTo>
                <a:cubicBezTo>
                  <a:pt x="323244" y="1614119"/>
                  <a:pt x="336579" y="1576018"/>
                  <a:pt x="347629" y="1537536"/>
                </a:cubicBezTo>
                <a:cubicBezTo>
                  <a:pt x="351629" y="1523058"/>
                  <a:pt x="344961" y="1505723"/>
                  <a:pt x="343629" y="1489719"/>
                </a:cubicBezTo>
                <a:cubicBezTo>
                  <a:pt x="343247" y="1484003"/>
                  <a:pt x="342675" y="1477716"/>
                  <a:pt x="344581" y="1472574"/>
                </a:cubicBezTo>
                <a:cubicBezTo>
                  <a:pt x="362870" y="1422853"/>
                  <a:pt x="376776" y="1372367"/>
                  <a:pt x="367252" y="1318455"/>
                </a:cubicBezTo>
                <a:cubicBezTo>
                  <a:pt x="366298" y="1313503"/>
                  <a:pt x="368394" y="1307977"/>
                  <a:pt x="369728" y="1303023"/>
                </a:cubicBezTo>
                <a:cubicBezTo>
                  <a:pt x="376586" y="1278828"/>
                  <a:pt x="387444" y="1255205"/>
                  <a:pt x="389921" y="1230632"/>
                </a:cubicBezTo>
                <a:cubicBezTo>
                  <a:pt x="396017" y="1170050"/>
                  <a:pt x="398495" y="1109090"/>
                  <a:pt x="402495" y="1048124"/>
                </a:cubicBezTo>
                <a:cubicBezTo>
                  <a:pt x="402685" y="1044314"/>
                  <a:pt x="402685" y="1040314"/>
                  <a:pt x="404019" y="1036886"/>
                </a:cubicBezTo>
                <a:cubicBezTo>
                  <a:pt x="412211" y="1014405"/>
                  <a:pt x="409543" y="994784"/>
                  <a:pt x="393923" y="975732"/>
                </a:cubicBezTo>
                <a:cubicBezTo>
                  <a:pt x="387064" y="967349"/>
                  <a:pt x="383444" y="955919"/>
                  <a:pt x="379634" y="945443"/>
                </a:cubicBezTo>
                <a:cubicBezTo>
                  <a:pt x="373918" y="930010"/>
                  <a:pt x="368394" y="914199"/>
                  <a:pt x="364774" y="898197"/>
                </a:cubicBezTo>
                <a:cubicBezTo>
                  <a:pt x="361346" y="882383"/>
                  <a:pt x="356583" y="865429"/>
                  <a:pt x="359250" y="850188"/>
                </a:cubicBezTo>
                <a:cubicBezTo>
                  <a:pt x="364012" y="822755"/>
                  <a:pt x="374680" y="796654"/>
                  <a:pt x="381730" y="769604"/>
                </a:cubicBezTo>
                <a:cubicBezTo>
                  <a:pt x="384206" y="760269"/>
                  <a:pt x="383824" y="749981"/>
                  <a:pt x="384016" y="740267"/>
                </a:cubicBezTo>
                <a:cubicBezTo>
                  <a:pt x="384586" y="717976"/>
                  <a:pt x="379062" y="695115"/>
                  <a:pt x="394875" y="674922"/>
                </a:cubicBezTo>
                <a:cubicBezTo>
                  <a:pt x="409733" y="656254"/>
                  <a:pt x="405353" y="637391"/>
                  <a:pt x="394113" y="617771"/>
                </a:cubicBezTo>
                <a:cubicBezTo>
                  <a:pt x="386110" y="603672"/>
                  <a:pt x="379824" y="587671"/>
                  <a:pt x="376776" y="571859"/>
                </a:cubicBezTo>
                <a:cubicBezTo>
                  <a:pt x="372586" y="550140"/>
                  <a:pt x="370870" y="528614"/>
                  <a:pt x="373348" y="505181"/>
                </a:cubicBezTo>
                <a:cubicBezTo>
                  <a:pt x="375062" y="488606"/>
                  <a:pt x="375824" y="475080"/>
                  <a:pt x="385920" y="462125"/>
                </a:cubicBezTo>
                <a:cubicBezTo>
                  <a:pt x="387444" y="460031"/>
                  <a:pt x="387826" y="456221"/>
                  <a:pt x="387634" y="453363"/>
                </a:cubicBezTo>
                <a:cubicBezTo>
                  <a:pt x="384396" y="415834"/>
                  <a:pt x="386110" y="378685"/>
                  <a:pt x="388399" y="340773"/>
                </a:cubicBezTo>
                <a:cubicBezTo>
                  <a:pt x="391445" y="292578"/>
                  <a:pt x="382492" y="241900"/>
                  <a:pt x="350487" y="200181"/>
                </a:cubicBezTo>
                <a:cubicBezTo>
                  <a:pt x="345723" y="194084"/>
                  <a:pt x="343629" y="184940"/>
                  <a:pt x="342485" y="176938"/>
                </a:cubicBezTo>
                <a:cubicBezTo>
                  <a:pt x="337533" y="139218"/>
                  <a:pt x="334103" y="101307"/>
                  <a:pt x="328579" y="63586"/>
                </a:cubicBezTo>
                <a:cubicBezTo>
                  <a:pt x="325530" y="43011"/>
                  <a:pt x="322862" y="21485"/>
                  <a:pt x="314480" y="2816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15000" y="-1"/>
            <a:ext cx="656037" cy="6858001"/>
            <a:chOff x="7620000" y="-1"/>
            <a:chExt cx="874716" cy="6858001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 descr="Orange corals">
            <a:extLst>
              <a:ext uri="{FF2B5EF4-FFF2-40B4-BE49-F238E27FC236}">
                <a16:creationId xmlns:a16="http://schemas.microsoft.com/office/drawing/2014/main" id="{9F572446-9009-7B89-7259-A8A280DE4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1" r="27205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dirty="0"/>
              <a:t>Analysis of Coral and Sponge Populations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86487" y="2743200"/>
            <a:ext cx="3935505" cy="3496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Biodiversity is higher within the conservation area, suggesting its effectiveness in protecting marine life.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Overlap between high fishing activity areas and sensitive benthic regions may lead to degradation of habitats.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Recommendations include extending conservation areas and implementing stricter fishing regulations in sensitive zones.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551962"/>
            <a:ext cx="8249304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293338"/>
            <a:ext cx="6858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Recommendations for OSDP UX Improvement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5514052"/>
            <a:ext cx="6858000" cy="651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Enhancing the user experience of the OSDP to better support research and data exploration.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6354708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CA" sz="2900" dirty="0"/>
              <a:t>Improved Data Accessibility and Discoverability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1947A-8B2D-5C6D-4F5B-6DECD964B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329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b="1" dirty="0"/>
              <a:t>User-friendly Interface:</a:t>
            </a:r>
          </a:p>
          <a:p>
            <a:r>
              <a:rPr lang="en-US" sz="1600" dirty="0"/>
              <a:t>The interface includes large, clear fonts and high-contrast colors for better readability, alongside simple and intuitive navigation elements.</a:t>
            </a:r>
          </a:p>
          <a:p>
            <a:r>
              <a:rPr lang="en-US" sz="1600" dirty="0"/>
              <a:t> Accessibility features are highlighted through various icons, ensuring the system is user-friendly for all, including those with disabilities.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502920"/>
            <a:ext cx="2564892" cy="146304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900"/>
              <a:t>User-Centric Documentation and Support</a:t>
            </a:r>
          </a:p>
        </p:txBody>
      </p:sp>
      <p:sp>
        <p:nvSpPr>
          <p:cNvPr id="5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3820" y="4959"/>
                  <a:pt x="1554594" y="10798"/>
                  <a:pt x="1554480" y="13716"/>
                </a:cubicBezTo>
                <a:cubicBezTo>
                  <a:pt x="1338847" y="1555"/>
                  <a:pt x="1215066" y="33279"/>
                  <a:pt x="1067410" y="13716"/>
                </a:cubicBezTo>
                <a:cubicBezTo>
                  <a:pt x="919754" y="-5847"/>
                  <a:pt x="800465" y="-1492"/>
                  <a:pt x="549250" y="13716"/>
                </a:cubicBezTo>
                <a:cubicBezTo>
                  <a:pt x="298035" y="28924"/>
                  <a:pt x="158868" y="18197"/>
                  <a:pt x="0" y="13716"/>
                </a:cubicBezTo>
                <a:cubicBezTo>
                  <a:pt x="488" y="8630"/>
                  <a:pt x="480" y="6612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232" y="4157"/>
                  <a:pt x="1554673" y="7559"/>
                  <a:pt x="1554480" y="13716"/>
                </a:cubicBezTo>
                <a:cubicBezTo>
                  <a:pt x="1336087" y="7600"/>
                  <a:pt x="1310024" y="15187"/>
                  <a:pt x="1067410" y="13716"/>
                </a:cubicBezTo>
                <a:cubicBezTo>
                  <a:pt x="824796" y="12246"/>
                  <a:pt x="787902" y="30075"/>
                  <a:pt x="518160" y="13716"/>
                </a:cubicBezTo>
                <a:cubicBezTo>
                  <a:pt x="248418" y="-2643"/>
                  <a:pt x="133160" y="4633"/>
                  <a:pt x="0" y="13716"/>
                </a:cubicBezTo>
                <a:cubicBezTo>
                  <a:pt x="43" y="9160"/>
                  <a:pt x="-111" y="481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502920"/>
            <a:ext cx="5170932" cy="146304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/>
              <a:t>Provide comprehensive documentation, tutorials, and a support system including a helpdesk and user forums.</a:t>
            </a:r>
          </a:p>
          <a:p>
            <a:pPr lvl="1">
              <a:lnSpc>
                <a:spcPct val="90000"/>
              </a:lnSpc>
            </a:pPr>
            <a:r>
              <a:rPr lang="en-US" sz="1900"/>
              <a:t>Benefit: Enhances user confidence and ability to effectively utilize the platform.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472741-D9A9-214B-7E02-7D7112DE0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63" y="2149477"/>
            <a:ext cx="7697274" cy="4525006"/>
          </a:xfrm>
          <a:prstGeom prst="rect">
            <a:avLst/>
          </a:prstGeom>
          <a:effectLst>
            <a:outerShdw blurRad="50800" dir="5400000" sx="103000" sy="103000" algn="ctr" rotWithShape="0">
              <a:srgbClr val="000000">
                <a:alpha val="67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Person watching empty phone">
            <a:extLst>
              <a:ext uri="{FF2B5EF4-FFF2-40B4-BE49-F238E27FC236}">
                <a16:creationId xmlns:a16="http://schemas.microsoft.com/office/drawing/2014/main" id="{7AD9CDF2-114B-058D-6CC7-5F2374BD6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37" r="-2" b="-2"/>
          <a:stretch/>
        </p:blipFill>
        <p:spPr>
          <a:xfrm>
            <a:off x="3662268" y="10"/>
            <a:ext cx="5481732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D97C9C-7FBB-8873-6490-550FAEF710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53" r="2" b="32039"/>
          <a:stretch/>
        </p:blipFill>
        <p:spPr>
          <a:xfrm>
            <a:off x="3662268" y="3493008"/>
            <a:ext cx="5481732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64" name="Freeform: Shape 6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6" name="Freeform: Shape 6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5499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042" y="859536"/>
            <a:ext cx="3624601" cy="1243584"/>
          </a:xfrm>
        </p:spPr>
        <p:txBody>
          <a:bodyPr>
            <a:normAutofit/>
          </a:bodyPr>
          <a:lstStyle/>
          <a:p>
            <a:r>
              <a:rPr lang="en-US" sz="2800"/>
              <a:t>Mobile Optimization and Responsive Design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158" y="2194560"/>
            <a:ext cx="366903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158" y="2194560"/>
            <a:ext cx="36690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42" y="2512611"/>
            <a:ext cx="3624602" cy="3664351"/>
          </a:xfrm>
        </p:spPr>
        <p:txBody>
          <a:bodyPr>
            <a:normAutofit/>
          </a:bodyPr>
          <a:lstStyle/>
          <a:p>
            <a:r>
              <a:rPr lang="en-US" sz="1700"/>
              <a:t>Optimize the OSDP for various devices, including mobile optimization.</a:t>
            </a:r>
          </a:p>
          <a:p>
            <a:pPr lvl="1"/>
            <a:r>
              <a:rPr lang="en-US" sz="1700"/>
              <a:t>Benefit: Increases accessibility and convenience for on-the-go research.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r>
              <a:rPr lang="en-CA" sz="3300"/>
              <a:t>Collaboration Tools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/>
              <a:t>Integrate collaboration tools like shared workspaces and communication features.</a:t>
            </a:r>
          </a:p>
          <a:p>
            <a:pPr lvl="1">
              <a:lnSpc>
                <a:spcPct val="90000"/>
              </a:lnSpc>
            </a:pPr>
            <a:r>
              <a:rPr lang="en-US" sz="1900"/>
              <a:t>Benefit: Promotes collaborative research and facilitates data sharing.</a:t>
            </a:r>
          </a:p>
        </p:txBody>
      </p:sp>
      <p:pic>
        <p:nvPicPr>
          <p:cNvPr id="5" name="Picture 4" descr="A computer screen with people sitting at a table&#10;&#10;Description automatically generated">
            <a:extLst>
              <a:ext uri="{FF2B5EF4-FFF2-40B4-BE49-F238E27FC236}">
                <a16:creationId xmlns:a16="http://schemas.microsoft.com/office/drawing/2014/main" id="{ADA306C4-7000-EB55-11AC-2D18FD5E9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6" r="7714" b="-1"/>
          <a:stretch/>
        </p:blipFill>
        <p:spPr>
          <a:xfrm>
            <a:off x="3490722" y="980831"/>
            <a:ext cx="5177790" cy="4896337"/>
          </a:xfrm>
          <a:prstGeom prst="rect">
            <a:avLst/>
          </a:prstGeom>
          <a:effectLst>
            <a:outerShdw blurRad="50800" dist="50800" dir="5400000" sx="107000" sy="107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CA" sz="3100"/>
              <a:t>Integrated Data Analysis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36BD6-D7F7-9E25-AABC-849D864C2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054" b="2780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3711" y="3752850"/>
            <a:ext cx="6348335" cy="291523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latin typeface="Abadi" panose="020F0502020204030204" pitchFamily="34" charset="0"/>
              </a:rPr>
              <a:t>Incorporate built-in tools for data analysis directly within the OSDP interface, such as statistical tools, GIS capabilities, and script execution.</a:t>
            </a:r>
          </a:p>
          <a:p>
            <a:pPr>
              <a:lnSpc>
                <a:spcPct val="90000"/>
              </a:lnSpc>
            </a:pPr>
            <a:endParaRPr lang="en-US" sz="1400">
              <a:latin typeface="Abadi" panose="020F050202020403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>
                <a:latin typeface="Abadi" panose="020F0502020204030204" pitchFamily="34" charset="0"/>
              </a:rPr>
              <a:t>Benefit: Streamlines workflows and makes data analysis more accessible. 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400">
              <a:latin typeface="Abadi" panose="020F050202020403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1400">
                <a:latin typeface="Abadi" panose="020F0502020204030204" pitchFamily="34" charset="0"/>
              </a:rPr>
              <a:t>Visualization of the modern web interface design On the left, a code editor for writing and executing Python scripts, similar to a Jupyter Notebook interface; on the right, a graphical output area displaying charts and data visualization results.</a:t>
            </a:r>
            <a:endParaRPr lang="en-US" sz="1400" dirty="0">
              <a:latin typeface="Abad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!!Rectangle">
            <a:extLst>
              <a:ext uri="{FF2B5EF4-FFF2-40B4-BE49-F238E27FC236}">
                <a16:creationId xmlns:a16="http://schemas.microsoft.com/office/drawing/2014/main" id="{D5997EA8-5EFC-40CD-A85F-C3C3BC5F9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71A55-6A14-B80F-4BCA-A2DFCACF4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/>
          <a:stretch/>
        </p:blipFill>
        <p:spPr>
          <a:xfrm>
            <a:off x="20" y="10"/>
            <a:ext cx="9143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CF6A1EC-BD15-42D9-A339-A3970CF7C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4218905"/>
            <a:ext cx="8375585" cy="208931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670" y="4498848"/>
            <a:ext cx="2708910" cy="1536192"/>
          </a:xfrm>
        </p:spPr>
        <p:txBody>
          <a:bodyPr>
            <a:normAutofit/>
          </a:bodyPr>
          <a:lstStyle/>
          <a:p>
            <a:r>
              <a:rPr lang="en-CA" sz="2800"/>
              <a:t>Enhanced Data Visualization Features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20C27D-5C39-492B-BD68-C220C0F83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491151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F3394A-A959-460A-ACF9-5FA682C76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525670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869" y="4498848"/>
            <a:ext cx="4545767" cy="1536192"/>
          </a:xfrm>
        </p:spPr>
        <p:txBody>
          <a:bodyPr anchor="ctr">
            <a:normAutofit/>
          </a:bodyPr>
          <a:lstStyle/>
          <a:p>
            <a:r>
              <a:rPr lang="en-US" sz="1600"/>
              <a:t>Include advanced mapping tools, interactive graphs, and customizable dashboards within the OSDP.</a:t>
            </a:r>
          </a:p>
          <a:p>
            <a:pPr lvl="1"/>
            <a:r>
              <a:rPr lang="en-US" sz="1600"/>
              <a:t>Benefit: Enables complex data visualizations directly on the platform.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" name="Rectangle 16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DE8560-50BF-2653-51B4-DB8741E55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 b="0" i="0" dirty="0">
                <a:effectLst/>
                <a:latin typeface="Söhne"/>
              </a:rPr>
              <a:t>"A Strategic Plan for Enhancing OSDP: Integrating Advanced Functionalities for Cumulative Effects Research</a:t>
            </a:r>
            <a:endParaRPr lang="en-CA" sz="2900" dirty="0"/>
          </a:p>
        </p:txBody>
      </p:sp>
      <p:sp>
        <p:nvSpPr>
          <p:cNvPr id="16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ontent Placeholder 24">
            <a:extLst>
              <a:ext uri="{FF2B5EF4-FFF2-40B4-BE49-F238E27FC236}">
                <a16:creationId xmlns:a16="http://schemas.microsoft.com/office/drawing/2014/main" id="{5DBB34E2-131E-6E02-2B34-1BEDECF48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69" y="2071316"/>
            <a:ext cx="5035164" cy="411917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0" i="0" dirty="0">
                <a:effectLst/>
                <a:latin typeface="Söhne"/>
              </a:rPr>
              <a:t>"Enhancing the OSDP development strategy will need to involve a mix of internal teams and external collaborations with data platform specialists. This effort will not only expand functionalities but also enhance user engagement and platform robustness.</a:t>
            </a:r>
          </a:p>
          <a:p>
            <a:pPr>
              <a:lnSpc>
                <a:spcPct val="90000"/>
              </a:lnSpc>
            </a:pPr>
            <a:endParaRPr lang="en-US" sz="1500" b="0" i="0" dirty="0">
              <a:effectLst/>
              <a:latin typeface="Söhne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500" b="1" i="0" dirty="0">
                <a:effectLst/>
                <a:latin typeface="Söhne"/>
              </a:rPr>
              <a:t>Key Initiatives Include:</a:t>
            </a:r>
            <a:endParaRPr lang="en-US" sz="1500" b="0" i="0" dirty="0">
              <a:effectLst/>
              <a:latin typeface="Söhne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  <a:latin typeface="Söhne"/>
              </a:rPr>
              <a:t>Robust Development:</a:t>
            </a:r>
            <a:r>
              <a:rPr lang="en-US" sz="1500" b="0" i="0" dirty="0">
                <a:effectLst/>
                <a:latin typeface="Söhne"/>
              </a:rPr>
              <a:t> Leveraging both in-house and external expertise to introduce advanced tools and features.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  <a:latin typeface="Söhne"/>
              </a:rPr>
              <a:t>Secured Funding and Strategic Planning:</a:t>
            </a:r>
            <a:r>
              <a:rPr lang="en-US" sz="1500" b="0" i="0" dirty="0">
                <a:effectLst/>
                <a:latin typeface="Söhne"/>
              </a:rPr>
              <a:t> Ensuring financial and strategic resources are in place for phased implementation, maintaining both stability and security.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  <a:latin typeface="Söhne"/>
              </a:rPr>
              <a:t>Continuous Improvement:</a:t>
            </a:r>
            <a:r>
              <a:rPr lang="en-US" sz="1500" b="0" i="0" dirty="0">
                <a:effectLst/>
                <a:latin typeface="Söhne"/>
              </a:rPr>
              <a:t> Establishing ongoing feedback mechanisms with users to refine functionalities and adapt to the research community's evolving needs."</a:t>
            </a:r>
          </a:p>
          <a:p>
            <a:pPr>
              <a:lnSpc>
                <a:spcPct val="90000"/>
              </a:lnSpc>
            </a:pPr>
            <a:endParaRPr lang="en-CA" sz="1500" dirty="0"/>
          </a:p>
        </p:txBody>
      </p:sp>
      <p:pic>
        <p:nvPicPr>
          <p:cNvPr id="111" name="Picture 110" descr="White puzzle with one red piece">
            <a:extLst>
              <a:ext uri="{FF2B5EF4-FFF2-40B4-BE49-F238E27FC236}">
                <a16:creationId xmlns:a16="http://schemas.microsoft.com/office/drawing/2014/main" id="{AB9DCA6F-1663-EB57-7817-3256D32AB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88" r="28926" b="2"/>
          <a:stretch/>
        </p:blipFill>
        <p:spPr>
          <a:xfrm>
            <a:off x="5756743" y="2093976"/>
            <a:ext cx="2955798" cy="4096512"/>
          </a:xfrm>
          <a:prstGeom prst="rect">
            <a:avLst/>
          </a:prstGeom>
          <a:effectLst>
            <a:outerShdw blurRad="50800" dist="127000" dir="4980000" sx="103000" sy="103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1562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92"/>
            <a:ext cx="9143999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35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8" y="-3783777"/>
            <a:ext cx="1576446" cy="9144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986"/>
            <a:ext cx="3227567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A742C-913B-53D1-FDDD-26C87620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353160"/>
            <a:ext cx="5318475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000" dirty="0">
                <a:solidFill>
                  <a:srgbClr val="FFFFFF"/>
                </a:solidFill>
              </a:rPr>
              <a:t>Demo: Mock Website and Logo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DD7359-2CF5-F266-F5D4-28F7042F1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811" y="2289760"/>
            <a:ext cx="3848316" cy="3780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EF131F-5A82-C861-48D0-6CD23D4DB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873" y="2217815"/>
            <a:ext cx="3812173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9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3" name="Rectangle 392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1299" y="321733"/>
            <a:ext cx="8660121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4" name="Right Triangle 393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175" y="1188637"/>
            <a:ext cx="2356072" cy="4480726"/>
          </a:xfrm>
        </p:spPr>
        <p:txBody>
          <a:bodyPr>
            <a:normAutofit/>
          </a:bodyPr>
          <a:lstStyle/>
          <a:p>
            <a:pPr algn="r"/>
            <a:r>
              <a:rPr lang="en-CA" sz="5700"/>
              <a:t>Who Am I?</a:t>
            </a:r>
          </a:p>
        </p:txBody>
      </p: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9" name="Content Placeholder 2">
            <a:extLst>
              <a:ext uri="{FF2B5EF4-FFF2-40B4-BE49-F238E27FC236}">
                <a16:creationId xmlns:a16="http://schemas.microsoft.com/office/drawing/2014/main" id="{6C7E1A4A-35A9-86E2-0ED2-E808C5407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917107"/>
              </p:ext>
            </p:extLst>
          </p:nvPr>
        </p:nvGraphicFramePr>
        <p:xfrm>
          <a:off x="3854196" y="1338729"/>
          <a:ext cx="3596688" cy="4180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900" dirty="0"/>
              <a:t>Why Use the OSDP  to: Explore the Effects of Fishing on Atlantic Coral?</a:t>
            </a:r>
          </a:p>
        </p:txBody>
      </p:sp>
      <p:sp>
        <p:nvSpPr>
          <p:cNvPr id="1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1900" b="1" i="0" dirty="0">
                <a:effectLst/>
                <a:latin typeface="Söhne"/>
              </a:rPr>
              <a:t>Accessibility</a:t>
            </a:r>
            <a:r>
              <a:rPr lang="en-US" sz="1900" b="0" i="0" dirty="0">
                <a:effectLst/>
                <a:latin typeface="Söhne"/>
              </a:rPr>
              <a:t>: The OSDP provides access to large volumes of data making it a valuable resource for research and analysis.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CA" sz="1800" dirty="0">
                <a:hlinkClick r:id="rId2"/>
              </a:rPr>
              <a:t>Open Science Data Platform (canada.ca)</a:t>
            </a:r>
            <a:endParaRPr lang="en-US" sz="1800" b="0" i="0" dirty="0">
              <a:effectLst/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99" name="Picture 98" descr="Artificial fish reef covered with a school of fish">
            <a:extLst>
              <a:ext uri="{FF2B5EF4-FFF2-40B4-BE49-F238E27FC236}">
                <a16:creationId xmlns:a16="http://schemas.microsoft.com/office/drawing/2014/main" id="{BB8A4C7C-32A9-A516-A9B2-9AE9F9DAC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69" r="38016" b="-1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577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C8F66097-8956-4CE7-DEA4-C554FE123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7601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/>
              <a:t>Purpose:</a:t>
            </a:r>
            <a:br>
              <a:rPr lang="en-CA"/>
            </a:br>
            <a:endParaRPr lang="en-CA" dirty="0"/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F6F83146-8AA0-0C33-7E5B-86D272BCE9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508992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0262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r>
              <a:rPr lang="en-CA" sz="4700" dirty="0"/>
              <a:t>Key Questions </a:t>
            </a:r>
          </a:p>
        </p:txBody>
      </p:sp>
      <p:sp>
        <p:nvSpPr>
          <p:cNvPr id="13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800" b="1" i="0" dirty="0">
                <a:effectLst/>
                <a:latin typeface="Söhne"/>
              </a:rPr>
              <a:t>How effective is the </a:t>
            </a:r>
            <a:r>
              <a:rPr lang="en-US" sz="1800" b="1" i="0" dirty="0" err="1">
                <a:effectLst/>
                <a:latin typeface="Söhne"/>
              </a:rPr>
              <a:t>Lophelia</a:t>
            </a:r>
            <a:r>
              <a:rPr lang="en-US" sz="1800" b="1" i="0" dirty="0">
                <a:effectLst/>
                <a:latin typeface="Söhne"/>
              </a:rPr>
              <a:t> Coral Conservation Area in protecting coral and sponge diversity and abundance?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endParaRPr lang="en-US" sz="1800" dirty="0"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800" b="1" dirty="0">
                <a:latin typeface="Söhne"/>
              </a:rPr>
              <a:t>What is the spatial relationship between groundfish fishing activity and the distribution of sensitive benthic species like corals and sponges?</a:t>
            </a:r>
          </a:p>
        </p:txBody>
      </p:sp>
      <p:pic>
        <p:nvPicPr>
          <p:cNvPr id="117" name="Picture 116" descr="Orange corals">
            <a:extLst>
              <a:ext uri="{FF2B5EF4-FFF2-40B4-BE49-F238E27FC236}">
                <a16:creationId xmlns:a16="http://schemas.microsoft.com/office/drawing/2014/main" id="{5DA70677-240E-2F9D-ECCE-DA4E166FF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98" r="21182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993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92"/>
            <a:ext cx="9143999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35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8" y="-3783777"/>
            <a:ext cx="1576446" cy="9144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986"/>
            <a:ext cx="3227567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5" y="353160"/>
            <a:ext cx="5318475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700">
                <a:solidFill>
                  <a:srgbClr val="FFFFFF"/>
                </a:solidFill>
              </a:rPr>
              <a:t>Specific Dataset to Explore:</a:t>
            </a:r>
            <a:br>
              <a:rPr lang="en-US" sz="2700">
                <a:solidFill>
                  <a:srgbClr val="FFFFFF"/>
                </a:solidFill>
              </a:rPr>
            </a:br>
            <a:endParaRPr lang="en-US" sz="27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8630" y="387224"/>
            <a:ext cx="2468879" cy="830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br>
              <a:rPr lang="en-US" sz="1700">
                <a:solidFill>
                  <a:srgbClr val="FFFFFF"/>
                </a:solidFill>
                <a:highlight>
                  <a:srgbClr val="FFFFFF"/>
                </a:highlight>
              </a:rPr>
            </a:br>
            <a:br>
              <a:rPr lang="en-US" sz="1700">
                <a:solidFill>
                  <a:srgbClr val="FFFFFF"/>
                </a:solidFill>
                <a:highlight>
                  <a:srgbClr val="FFFFFF"/>
                </a:highlight>
              </a:rPr>
            </a:br>
            <a:endParaRPr lang="en-US" sz="1700"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B5322A-116E-022A-0749-54AA3B4D5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7" y="1628372"/>
            <a:ext cx="9053927" cy="5228642"/>
          </a:xfrm>
          <a:prstGeom prst="rect">
            <a:avLst/>
          </a:prstGeom>
        </p:spPr>
      </p:pic>
      <p:pic>
        <p:nvPicPr>
          <p:cNvPr id="48" name="Picture 47" descr="Gold coloured compass">
            <a:extLst>
              <a:ext uri="{FF2B5EF4-FFF2-40B4-BE49-F238E27FC236}">
                <a16:creationId xmlns:a16="http://schemas.microsoft.com/office/drawing/2014/main" id="{132B9DB1-6B59-040B-602B-626C484286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04" r="-4" b="-4"/>
          <a:stretch/>
        </p:blipFill>
        <p:spPr>
          <a:xfrm>
            <a:off x="5910767" y="-2304"/>
            <a:ext cx="3227567" cy="157546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50722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8AE17-7942-7B0A-9AA6-0B5325F3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Characterization of the Corals and Sponges of the Eastern Scotian Slope from a Benthic Imagery Survey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458D2C0-98D8-56D0-3EDB-3B047F685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7" r="1" b="1"/>
          <a:stretch/>
        </p:blipFill>
        <p:spPr>
          <a:xfrm>
            <a:off x="985617" y="457200"/>
            <a:ext cx="7172765" cy="4239211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655448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669978"/>
            <a:ext cx="3293268" cy="1173700"/>
          </a:xfrm>
        </p:spPr>
        <p:txBody>
          <a:bodyPr anchor="t">
            <a:normAutofit/>
          </a:bodyPr>
          <a:lstStyle/>
          <a:p>
            <a:r>
              <a:rPr lang="en-CA" sz="3500">
                <a:solidFill>
                  <a:schemeClr val="bg1"/>
                </a:solidFill>
              </a:rPr>
              <a:t>Analyzing the Trends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759CC-F42A-DF8D-A783-0EB092AE1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38" b="16773"/>
          <a:stretch/>
        </p:blipFill>
        <p:spPr>
          <a:xfrm>
            <a:off x="20" y="-1"/>
            <a:ext cx="9143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9144000" cy="757168"/>
            <a:chOff x="0" y="2959818"/>
            <a:chExt cx="12192000" cy="7571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150" y="4669978"/>
            <a:ext cx="4269581" cy="1173700"/>
          </a:xfrm>
        </p:spPr>
        <p:txBody>
          <a:bodyPr>
            <a:normAutofit fontScale="85000" lnSpcReduction="10000"/>
          </a:bodyPr>
          <a:lstStyle/>
          <a:p>
            <a:r>
              <a:rPr lang="en-US" sz="2100" dirty="0">
                <a:solidFill>
                  <a:schemeClr val="bg1">
                    <a:alpha val="80000"/>
                  </a:schemeClr>
                </a:solidFill>
              </a:rPr>
              <a:t>methods used in the analysis, I used AI Chatgpt4, that used </a:t>
            </a:r>
            <a:r>
              <a:rPr lang="en-US" sz="2100" dirty="0" err="1">
                <a:solidFill>
                  <a:schemeClr val="bg1">
                    <a:alpha val="80000"/>
                  </a:schemeClr>
                </a:solidFill>
              </a:rPr>
              <a:t>GeoSpatial</a:t>
            </a:r>
            <a:r>
              <a:rPr lang="en-US" sz="2100" dirty="0">
                <a:solidFill>
                  <a:schemeClr val="bg1">
                    <a:alpha val="80000"/>
                  </a:schemeClr>
                </a:solidFill>
              </a:rPr>
              <a:t> Mapping, Grouping Data, Overlay Techniques, Hypothetical Data Handling</a:t>
            </a:r>
          </a:p>
          <a:p>
            <a:endParaRPr lang="en-US" sz="21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17CB0F-2502-9C09-1118-245FEA53503C}"/>
              </a:ext>
            </a:extLst>
          </p:cNvPr>
          <p:cNvSpPr txBox="1"/>
          <p:nvPr/>
        </p:nvSpPr>
        <p:spPr>
          <a:xfrm>
            <a:off x="524784" y="248038"/>
            <a:ext cx="529779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 - Graph Generated by AI “ChatGPT-4”</a:t>
            </a:r>
          </a:p>
        </p:txBody>
      </p:sp>
      <p:pic>
        <p:nvPicPr>
          <p:cNvPr id="4" name="Picture 3" descr="coral_distribution_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65" y="1966293"/>
            <a:ext cx="7420268" cy="4452160"/>
          </a:xfrm>
          <a:prstGeom prst="rect">
            <a:avLst/>
          </a:prstGeom>
          <a:effectLst>
            <a:outerShdw blurRad="50800" dist="50800" dir="15360000" sx="103000" sy="103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689</Words>
  <Application>Microsoft Office PowerPoint</Application>
  <PresentationFormat>On-screen Show (4:3)</PresentationFormat>
  <Paragraphs>60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Abadi</vt:lpstr>
      <vt:lpstr>Aptos</vt:lpstr>
      <vt:lpstr>Arial</vt:lpstr>
      <vt:lpstr>Calibri</vt:lpstr>
      <vt:lpstr>Söhne</vt:lpstr>
      <vt:lpstr>Office Theme</vt:lpstr>
      <vt:lpstr>OSDP User Experience Hackathon Challenge</vt:lpstr>
      <vt:lpstr>Who Am I?</vt:lpstr>
      <vt:lpstr>Why Use the OSDP  to: Explore the Effects of Fishing on Atlantic Coral?</vt:lpstr>
      <vt:lpstr>Purpose: </vt:lpstr>
      <vt:lpstr>Key Questions </vt:lpstr>
      <vt:lpstr>Specific Dataset to Explore: </vt:lpstr>
      <vt:lpstr>Characterization of the Corals and Sponges of the Eastern Scotian Slope from a Benthic Imagery Survey</vt:lpstr>
      <vt:lpstr>Analyzing the Trends</vt:lpstr>
      <vt:lpstr>PowerPoint Presentation</vt:lpstr>
      <vt:lpstr>Analysis of Coral and Sponge Populations</vt:lpstr>
      <vt:lpstr>Recommendations for OSDP UX Improvement</vt:lpstr>
      <vt:lpstr>Improved Data Accessibility and Discoverability</vt:lpstr>
      <vt:lpstr>User-Centric Documentation and Support</vt:lpstr>
      <vt:lpstr>Mobile Optimization and Responsive Design</vt:lpstr>
      <vt:lpstr>Collaboration Tools</vt:lpstr>
      <vt:lpstr>Integrated Data Analysis Tools</vt:lpstr>
      <vt:lpstr>Enhanced Data Visualization Features</vt:lpstr>
      <vt:lpstr>"A Strategic Plan for Enhancing OSDP: Integrating Advanced Functionalities for Cumulative Effects Research</vt:lpstr>
      <vt:lpstr>Demo: Mock Website and Logo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OSDP User Experience Hackathon Challenge</dc:title>
  <dc:subject/>
  <dc:creator>Michelle Boutilier</dc:creator>
  <cp:keywords/>
  <dc:description>generated using python-pptx</dc:description>
  <cp:lastModifiedBy>Michelle Boutilier</cp:lastModifiedBy>
  <cp:revision>33</cp:revision>
  <dcterms:created xsi:type="dcterms:W3CDTF">2013-01-27T09:14:16Z</dcterms:created>
  <dcterms:modified xsi:type="dcterms:W3CDTF">2024-05-13T00:40:52Z</dcterms:modified>
  <cp:category/>
</cp:coreProperties>
</file>